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5" r:id="rId2"/>
    <p:sldId id="264" r:id="rId3"/>
    <p:sldId id="257" r:id="rId4"/>
    <p:sldId id="266" r:id="rId5"/>
    <p:sldId id="258" r:id="rId6"/>
    <p:sldId id="259" r:id="rId7"/>
    <p:sldId id="268" r:id="rId8"/>
    <p:sldId id="261" r:id="rId9"/>
    <p:sldId id="262" r:id="rId10"/>
    <p:sldId id="263" r:id="rId11"/>
    <p:sldId id="269" r:id="rId12"/>
    <p:sldId id="270" r:id="rId13"/>
    <p:sldId id="267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020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038E093-E65C-4D31-86BA-8EC826E19BE0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BC33F52-1BC8-4E0A-98E8-8CAB6D96D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E093-E65C-4D31-86BA-8EC826E19BE0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33F52-1BC8-4E0A-98E8-8CAB6D96D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038E093-E65C-4D31-86BA-8EC826E19BE0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C33F52-1BC8-4E0A-98E8-8CAB6D96D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E093-E65C-4D31-86BA-8EC826E19BE0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33F52-1BC8-4E0A-98E8-8CAB6D96D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038E093-E65C-4D31-86BA-8EC826E19BE0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BC33F52-1BC8-4E0A-98E8-8CAB6D96D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E093-E65C-4D31-86BA-8EC826E19BE0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33F52-1BC8-4E0A-98E8-8CAB6D96D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E093-E65C-4D31-86BA-8EC826E19BE0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33F52-1BC8-4E0A-98E8-8CAB6D96D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E093-E65C-4D31-86BA-8EC826E19BE0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33F52-1BC8-4E0A-98E8-8CAB6D96D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038E093-E65C-4D31-86BA-8EC826E19BE0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33F52-1BC8-4E0A-98E8-8CAB6D96D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E093-E65C-4D31-86BA-8EC826E19BE0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33F52-1BC8-4E0A-98E8-8CAB6D96D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E093-E65C-4D31-86BA-8EC826E19BE0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33F52-1BC8-4E0A-98E8-8CAB6D96D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038E093-E65C-4D31-86BA-8EC826E19BE0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BC33F52-1BC8-4E0A-98E8-8CAB6D96D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tahopera.org/education/students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1-FKyOTvto" TargetMode="External"/><Relationship Id="rId2" Type="http://schemas.openxmlformats.org/officeDocument/2006/relationships/hyperlink" Target="https://www.youtube.com/watch?v=DiNFVb-TxL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www.youtube.com/watch?v=aNQeKvVPPlc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Llux8ICOfI" TargetMode="External"/><Relationship Id="rId2" Type="http://schemas.openxmlformats.org/officeDocument/2006/relationships/hyperlink" Target="https://www.youtube.com/watch?v=-snRz5L3Up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83018"/>
            <a:ext cx="6019800" cy="401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067047"/>
            <a:ext cx="5105400" cy="1447800"/>
          </a:xfrm>
          <a:ln w="38100"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Introduction to Opera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33" y="5791200"/>
            <a:ext cx="1487567" cy="838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67398" y="358140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600"/>
            <a:ext cx="1487567" cy="8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And playing the role of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orchestra….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Pianist Robert Bosworth</a:t>
            </a:r>
          </a:p>
          <a:p>
            <a:pPr lvl="1"/>
            <a:r>
              <a:rPr lang="en-US" dirty="0" smtClean="0"/>
              <a:t>from Texas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ikes reading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78" y="2286000"/>
            <a:ext cx="2479243" cy="37338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27785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5210" y="4859449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out additional resources for watching the Magic Flute on our website.</a:t>
            </a:r>
          </a:p>
          <a:p>
            <a:endParaRPr lang="en-US" dirty="0"/>
          </a:p>
          <a:p>
            <a:r>
              <a:rPr lang="en-US" dirty="0" smtClean="0"/>
              <a:t>Additionally there are great videos of </a:t>
            </a:r>
            <a:r>
              <a:rPr lang="en-US" i="1" dirty="0" smtClean="0"/>
              <a:t>The Little Prince </a:t>
            </a:r>
            <a:r>
              <a:rPr lang="en-US" dirty="0" smtClean="0"/>
              <a:t>(also in our season) on YouTube.  </a:t>
            </a:r>
            <a:endParaRPr lang="en-US" dirty="0"/>
          </a:p>
        </p:txBody>
      </p:sp>
      <p:pic>
        <p:nvPicPr>
          <p:cNvPr id="1026" name="Picture 2" descr="Mozart: The Magic Flute (Metropolitan Opera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r="14982"/>
          <a:stretch/>
        </p:blipFill>
        <p:spPr bwMode="auto">
          <a:xfrm>
            <a:off x="533400" y="1447800"/>
            <a:ext cx="2411819" cy="34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00352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AFTER THE PERFORMANCE: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5210" y="1490584"/>
            <a:ext cx="49481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Resident Artists will give your school</a:t>
            </a:r>
          </a:p>
          <a:p>
            <a:r>
              <a:rPr lang="en-US" dirty="0" smtClean="0"/>
              <a:t>a DVD recording of Mozart’s opera </a:t>
            </a:r>
            <a:r>
              <a:rPr lang="en-US" i="1" dirty="0" smtClean="0"/>
              <a:t>The Magic </a:t>
            </a:r>
          </a:p>
          <a:p>
            <a:r>
              <a:rPr lang="en-US" i="1" dirty="0" smtClean="0"/>
              <a:t>Flute</a:t>
            </a:r>
            <a:r>
              <a:rPr lang="en-US" dirty="0" smtClean="0"/>
              <a:t> for your school library. It’s a </a:t>
            </a:r>
          </a:p>
          <a:p>
            <a:r>
              <a:rPr lang="en-US" dirty="0"/>
              <a:t>f</a:t>
            </a:r>
            <a:r>
              <a:rPr lang="en-US" dirty="0" smtClean="0"/>
              <a:t>antastic production by The Metropolitan</a:t>
            </a:r>
          </a:p>
          <a:p>
            <a:r>
              <a:rPr lang="en-US" dirty="0" smtClean="0"/>
              <a:t>Opera in New York City of one of the world’s </a:t>
            </a:r>
          </a:p>
          <a:p>
            <a:r>
              <a:rPr lang="en-US" dirty="0"/>
              <a:t>f</a:t>
            </a:r>
            <a:r>
              <a:rPr lang="en-US" dirty="0" smtClean="0"/>
              <a:t>avorite operas. </a:t>
            </a:r>
            <a:r>
              <a:rPr lang="en-US" dirty="0"/>
              <a:t>If we have not already donated a copy of The Magic Flute to your school, our artists will do that at the end of the </a:t>
            </a:r>
            <a:r>
              <a:rPr lang="en-US" dirty="0" smtClean="0"/>
              <a:t>presentation. We hope your class will</a:t>
            </a:r>
          </a:p>
          <a:p>
            <a:r>
              <a:rPr lang="en-US" dirty="0" smtClean="0"/>
              <a:t>watch it together and enjoy paying attention</a:t>
            </a:r>
          </a:p>
          <a:p>
            <a:r>
              <a:rPr lang="en-US" dirty="0"/>
              <a:t>t</a:t>
            </a:r>
            <a:r>
              <a:rPr lang="en-US" dirty="0" smtClean="0"/>
              <a:t>o everything you’ve learned about opera.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8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0" y="1828800"/>
            <a:ext cx="259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Utah Opera invites secondary school students to final dress rehearsals of operas in the Capitol Theatre. Tickets are </a:t>
            </a:r>
            <a:r>
              <a:rPr lang="en-US" dirty="0" smtClean="0"/>
              <a:t>free for public school </a:t>
            </a:r>
            <a:r>
              <a:rPr lang="en-US" dirty="0" smtClean="0"/>
              <a:t>students and $5 for homeschool and private school students.  </a:t>
            </a:r>
            <a:r>
              <a:rPr lang="en-US" dirty="0"/>
              <a:t>Check online for schedule and other student discounts, as well as info about High School Music Clubs.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6312" y="500351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Opera-</a:t>
            </a:r>
            <a:r>
              <a:rPr lang="en-US" sz="3600" b="1" dirty="0" err="1" smtClean="0">
                <a:latin typeface="+mj-lt"/>
              </a:rPr>
              <a:t>tunity</a:t>
            </a:r>
            <a:r>
              <a:rPr lang="en-US" sz="3600" b="1" dirty="0" smtClean="0">
                <a:latin typeface="+mj-lt"/>
              </a:rPr>
              <a:t> Nights:</a:t>
            </a:r>
            <a:endParaRPr lang="en-US" sz="3600" b="1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5" y="1738028"/>
            <a:ext cx="4620865" cy="3813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320" y="5791200"/>
            <a:ext cx="465807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hlinkClick r:id="rId3"/>
              </a:rPr>
              <a:t>Link to our website for Opera-</a:t>
            </a:r>
            <a:r>
              <a:rPr lang="en-US" dirty="0" err="1" smtClean="0">
                <a:solidFill>
                  <a:srgbClr val="002060"/>
                </a:solidFill>
                <a:hlinkClick r:id="rId3"/>
              </a:rPr>
              <a:t>tunity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 night and High School Music Clubs!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4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ADDitional</a:t>
            </a:r>
            <a:r>
              <a:rPr lang="en-US" dirty="0" smtClean="0">
                <a:solidFill>
                  <a:schemeClr val="tx1"/>
                </a:solidFill>
              </a:rPr>
              <a:t> links to opera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famous overture to Rossini’s opera </a:t>
            </a:r>
            <a:r>
              <a:rPr lang="en-US" sz="1800" i="1" dirty="0" smtClean="0"/>
              <a:t>The Barber of Seville </a:t>
            </a:r>
            <a:r>
              <a:rPr lang="en-US" sz="1800" dirty="0" smtClean="0"/>
              <a:t>(orchestra music before the opera begins):</a:t>
            </a:r>
          </a:p>
          <a:p>
            <a:pPr marL="0" indent="0">
              <a:buNone/>
            </a:pP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www.youtube.com/watch?v=DiNFVb-TxL4</a:t>
            </a:r>
            <a:r>
              <a:rPr lang="en-US" sz="1400" dirty="0" smtClean="0"/>
              <a:t> </a:t>
            </a:r>
            <a:r>
              <a:rPr lang="en-US" dirty="0" smtClean="0"/>
              <a:t> </a:t>
            </a:r>
          </a:p>
          <a:p>
            <a:r>
              <a:rPr lang="en-US" sz="1800" dirty="0" smtClean="0"/>
              <a:t> well-known aria (solo) from Mozart’s </a:t>
            </a:r>
            <a:r>
              <a:rPr lang="en-US" sz="1800" i="1" dirty="0" smtClean="0"/>
              <a:t>The Marriage of Figaro:</a:t>
            </a:r>
            <a:endParaRPr lang="en-US" sz="1800" dirty="0"/>
          </a:p>
          <a:p>
            <a:pPr marL="0" indent="0">
              <a:buNone/>
            </a:pP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www.youtube.com/watch?v=e1-FKyOTvto</a:t>
            </a:r>
            <a:r>
              <a:rPr lang="en-US" sz="1400" dirty="0" smtClean="0"/>
              <a:t> </a:t>
            </a:r>
            <a:endParaRPr lang="en-US" sz="1800" dirty="0" smtClean="0"/>
          </a:p>
          <a:p>
            <a:r>
              <a:rPr lang="en-US" sz="1800" dirty="0" smtClean="0"/>
              <a:t> tenor aria ‘</a:t>
            </a:r>
            <a:r>
              <a:rPr lang="en-US" sz="1800" dirty="0" err="1" smtClean="0"/>
              <a:t>Nessun</a:t>
            </a:r>
            <a:r>
              <a:rPr lang="en-US" sz="1800" dirty="0" smtClean="0"/>
              <a:t> </a:t>
            </a:r>
            <a:r>
              <a:rPr lang="en-US" sz="1800" dirty="0" err="1" smtClean="0"/>
              <a:t>dorma</a:t>
            </a:r>
            <a:r>
              <a:rPr lang="en-US" sz="1800" dirty="0" smtClean="0"/>
              <a:t>’ from Puccini’s </a:t>
            </a:r>
            <a:r>
              <a:rPr lang="en-US" sz="1800" i="1" dirty="0" smtClean="0"/>
              <a:t>Turandot:</a:t>
            </a:r>
          </a:p>
          <a:p>
            <a:pPr marL="0" indent="0">
              <a:buNone/>
            </a:pPr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www.youtube.com/watch?v=aNQeKvVPPlc</a:t>
            </a:r>
            <a:r>
              <a:rPr lang="en-US" sz="1400" dirty="0" smtClean="0"/>
              <a:t> (3 tenors in concert)</a:t>
            </a:r>
          </a:p>
          <a:p>
            <a:endParaRPr lang="en-US" sz="1800" dirty="0" smtClean="0"/>
          </a:p>
        </p:txBody>
      </p:sp>
      <p:pic>
        <p:nvPicPr>
          <p:cNvPr id="1026" name="Picture 2" descr="Q:\Opera_Tech\Archive_Years\2013-14\833 Turandot\photos\12TURANDOT_early_aa 3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4" b="12076"/>
          <a:stretch/>
        </p:blipFill>
        <p:spPr bwMode="auto">
          <a:xfrm>
            <a:off x="1828800" y="4141381"/>
            <a:ext cx="4953000" cy="254031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6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Enjoy your opera experience </a:t>
            </a:r>
            <a:r>
              <a:rPr lang="en-US" dirty="0" smtClean="0"/>
              <a:t>with…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2508560"/>
            <a:ext cx="3733800" cy="1840880"/>
          </a:xfrm>
        </p:spPr>
      </p:pic>
    </p:spTree>
    <p:extLst>
      <p:ext uri="{BB962C8B-B14F-4D97-AF65-F5344CB8AC3E}">
        <p14:creationId xmlns:p14="http://schemas.microsoft.com/office/powerpoint/2010/main" val="396833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Do You ALREADY Know?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Brainstorm a list of what you know or think you know about opera.  </a:t>
            </a:r>
          </a:p>
          <a:p>
            <a:r>
              <a:rPr lang="en-US" dirty="0" smtClean="0"/>
              <a:t>Do you know the names of any operas?</a:t>
            </a:r>
          </a:p>
          <a:p>
            <a:r>
              <a:rPr lang="en-US" dirty="0" smtClean="0"/>
              <a:t>Has anyone in class ever been to an opera?  </a:t>
            </a:r>
          </a:p>
          <a:p>
            <a:pPr lvl="1"/>
            <a:r>
              <a:rPr lang="en-US" dirty="0" smtClean="0"/>
              <a:t>If so, which one(s)?</a:t>
            </a:r>
          </a:p>
          <a:p>
            <a:pPr lvl="1"/>
            <a:r>
              <a:rPr lang="en-US" dirty="0" smtClean="0"/>
              <a:t>What did you like most about the opera experience?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23854"/>
            <a:ext cx="3018367" cy="35052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43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is opera?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6934200" cy="48463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opera is like a play with singing added. Everybody sings almost all of the time.</a:t>
            </a:r>
          </a:p>
          <a:p>
            <a:r>
              <a:rPr lang="en-US" dirty="0" smtClean="0"/>
              <a:t>Words, actions and music work together to tell a story full of conflict and emotion.</a:t>
            </a:r>
          </a:p>
          <a:p>
            <a:r>
              <a:rPr lang="en-US" dirty="0" smtClean="0"/>
              <a:t>Opera started in Italy around the year 1600.</a:t>
            </a:r>
          </a:p>
          <a:p>
            <a:r>
              <a:rPr lang="en-US" dirty="0" smtClean="0"/>
              <a:t>Opera singers train with teachers and coaches to learn how to sing over an orchestra without needing a microphone.</a:t>
            </a:r>
          </a:p>
          <a:p>
            <a:r>
              <a:rPr lang="en-US" dirty="0" smtClean="0"/>
              <a:t>Audience members clap and even shout “Bravo!” when they have enjoyed a performance.</a:t>
            </a:r>
          </a:p>
        </p:txBody>
      </p:sp>
      <p:pic>
        <p:nvPicPr>
          <p:cNvPr id="5122" name="Picture 2" descr="P:\Opera Production Photos\09-10\Carmen\Carmen 1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26455" b="21032"/>
          <a:stretch/>
        </p:blipFill>
        <p:spPr bwMode="auto">
          <a:xfrm>
            <a:off x="6781800" y="2819400"/>
            <a:ext cx="2209800" cy="186334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You May Have Heard </a:t>
            </a:r>
            <a:r>
              <a:rPr lang="en-US" dirty="0" err="1" smtClean="0">
                <a:solidFill>
                  <a:schemeClr val="tx1"/>
                </a:solidFill>
              </a:rPr>
              <a:t>OperA</a:t>
            </a:r>
            <a:r>
              <a:rPr lang="en-US" dirty="0" smtClean="0">
                <a:solidFill>
                  <a:schemeClr val="tx1"/>
                </a:solidFill>
              </a:rPr>
              <a:t> Music without knowing it….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6" y="2011680"/>
            <a:ext cx="75438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sz="2000" dirty="0" smtClean="0"/>
              <a:t>Toreador Song from Bizet’s </a:t>
            </a:r>
            <a:r>
              <a:rPr lang="en-US" sz="2000" i="1" dirty="0" smtClean="0"/>
              <a:t>Carmen:</a:t>
            </a:r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https://www.youtube.com/watch?v=-</a:t>
            </a:r>
            <a:r>
              <a:rPr lang="en-US" sz="1400" dirty="0" smtClean="0">
                <a:hlinkClick r:id="rId2"/>
              </a:rPr>
              <a:t>snRz5L3Ups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r>
              <a:rPr lang="en-US" sz="1300" dirty="0" smtClean="0"/>
              <a:t>(sung in French by Dmitri </a:t>
            </a:r>
            <a:r>
              <a:rPr lang="en-US" sz="1300" dirty="0" err="1" smtClean="0"/>
              <a:t>Hvorotovsky</a:t>
            </a:r>
            <a:r>
              <a:rPr lang="en-US" sz="1300" dirty="0" smtClean="0"/>
              <a:t>, with English subtitles)</a:t>
            </a:r>
          </a:p>
          <a:p>
            <a:endParaRPr lang="en-US" dirty="0"/>
          </a:p>
          <a:p>
            <a:r>
              <a:rPr lang="en-US" dirty="0" smtClean="0"/>
              <a:t>2. </a:t>
            </a:r>
            <a:r>
              <a:rPr lang="en-US" sz="2000" dirty="0" smtClean="0"/>
              <a:t>Queen of the Night from Mozart’s </a:t>
            </a:r>
            <a:r>
              <a:rPr lang="en-US" sz="2000" i="1" dirty="0" smtClean="0"/>
              <a:t>The Magic Flute:</a:t>
            </a:r>
            <a:endParaRPr lang="en-US" sz="2000" dirty="0" smtClean="0"/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www.youtube.com/watch?v=OLlux8ICOfI</a:t>
            </a:r>
            <a:r>
              <a:rPr lang="en-US" sz="1400" dirty="0" smtClean="0"/>
              <a:t>  </a:t>
            </a:r>
          </a:p>
          <a:p>
            <a:pPr marL="0" indent="0">
              <a:buNone/>
            </a:pPr>
            <a:r>
              <a:rPr lang="en-US" sz="1300" dirty="0" smtClean="0"/>
              <a:t>(sung in German by Diana </a:t>
            </a:r>
            <a:r>
              <a:rPr lang="en-US" sz="1300" dirty="0" err="1" smtClean="0"/>
              <a:t>Damrau</a:t>
            </a:r>
            <a:r>
              <a:rPr lang="en-US" sz="1300" dirty="0" smtClean="0"/>
              <a:t>, with English subtitles)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Check out more famous opera scenes </a:t>
            </a:r>
          </a:p>
          <a:p>
            <a:pPr marL="0" indent="0">
              <a:buNone/>
            </a:pPr>
            <a:r>
              <a:rPr lang="en-US" sz="2000" dirty="0" smtClean="0"/>
              <a:t>at the end of this presentation.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37992" r="22858" b="27057"/>
          <a:stretch/>
        </p:blipFill>
        <p:spPr bwMode="auto">
          <a:xfrm>
            <a:off x="5562600" y="4495800"/>
            <a:ext cx="2427516" cy="177437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 descr="P:\Opera Production Photos\09-10\Carmen\Carmen 3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5639" r="39474" b="23872"/>
          <a:stretch/>
        </p:blipFill>
        <p:spPr bwMode="auto">
          <a:xfrm>
            <a:off x="5943600" y="1752600"/>
            <a:ext cx="1431475" cy="1704137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5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Operas and Languages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5715000" cy="48463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Operas are often sung in foreign languages because operas are written by composers from countries all over the world. Here are some examples:</a:t>
            </a:r>
          </a:p>
          <a:p>
            <a:pPr lvl="1"/>
            <a:r>
              <a:rPr lang="en-US" dirty="0" smtClean="0"/>
              <a:t>Mozart wrote operas in Italian and German</a:t>
            </a:r>
          </a:p>
          <a:p>
            <a:pPr lvl="1"/>
            <a:r>
              <a:rPr lang="en-US" dirty="0" smtClean="0"/>
              <a:t>Bizet wrote the opera </a:t>
            </a:r>
            <a:r>
              <a:rPr lang="en-US" i="1" dirty="0" smtClean="0"/>
              <a:t>Carmen</a:t>
            </a:r>
            <a:r>
              <a:rPr lang="en-US" dirty="0" smtClean="0"/>
              <a:t> in French</a:t>
            </a:r>
          </a:p>
          <a:p>
            <a:pPr lvl="1"/>
            <a:r>
              <a:rPr lang="en-US" dirty="0" smtClean="0"/>
              <a:t>Puccini and Verdi wrote their operas in Italian</a:t>
            </a:r>
          </a:p>
          <a:p>
            <a:pPr lvl="1"/>
            <a:r>
              <a:rPr lang="en-US" dirty="0" smtClean="0"/>
              <a:t>There are operas in Spanish, Russian, Czech, English and many others!</a:t>
            </a:r>
          </a:p>
          <a:p>
            <a:r>
              <a:rPr lang="en-US" dirty="0" smtClean="0"/>
              <a:t>Music communicates easily so you can understand the feelings of an opera, even if you can’t understand the words.</a:t>
            </a:r>
          </a:p>
          <a:p>
            <a:r>
              <a:rPr lang="en-US" dirty="0" smtClean="0"/>
              <a:t>At the Capitol Theatre, Utah Opera provides supertitles in English at all performances.</a:t>
            </a:r>
          </a:p>
        </p:txBody>
      </p:sp>
      <p:pic>
        <p:nvPicPr>
          <p:cNvPr id="4099" name="Picture 3" descr="P:\Opera Production Photos\14-15\The Pearl Fishers\Pearl-Fishers_55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t="14286" r="8744"/>
          <a:stretch/>
        </p:blipFill>
        <p:spPr bwMode="auto">
          <a:xfrm>
            <a:off x="6259286" y="2514600"/>
            <a:ext cx="2733784" cy="419099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9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 Voice Types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5334000" cy="242918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Opera singers are identified by the quality, range (high to low), size and flexibility of their voices.</a:t>
            </a:r>
          </a:p>
          <a:p>
            <a:r>
              <a:rPr lang="en-US" dirty="0" smtClean="0"/>
              <a:t>Most children have high voices and are </a:t>
            </a:r>
            <a:r>
              <a:rPr lang="en-US" b="1" i="1" dirty="0" smtClean="0"/>
              <a:t>sopranos. </a:t>
            </a:r>
            <a:r>
              <a:rPr lang="en-US" dirty="0" smtClean="0"/>
              <a:t>Voices change as you grow; your adult voice type depends on the size of your vocal cords – you sing and speak using the same mechanism.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4432891"/>
            <a:ext cx="2743200" cy="1524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Adult female voices (highest to lowest)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Soprano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Mezzo-Soprano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Alto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43400" y="4394791"/>
            <a:ext cx="2743200" cy="1600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000" dirty="0" smtClean="0"/>
              <a:t> </a:t>
            </a:r>
            <a:r>
              <a:rPr lang="en-US" sz="2000" dirty="0"/>
              <a:t>Adult </a:t>
            </a:r>
            <a:r>
              <a:rPr lang="en-US" sz="2000" dirty="0" smtClean="0"/>
              <a:t>male </a:t>
            </a:r>
            <a:r>
              <a:rPr lang="en-US" sz="2000" dirty="0"/>
              <a:t>voices (highest to lowest)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</a:rPr>
              <a:t>Tenor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</a:rPr>
              <a:t>Baritone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</a:rPr>
              <a:t>Bass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76600" y="4800600"/>
            <a:ext cx="2514600" cy="152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92608" marR="0" lvl="1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146" name="Picture 2" descr="P:\Opera Production Photos\10-11\Hansel &amp; Gretel '11\HanselGretel-66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8750" r="30595" b="4821"/>
          <a:stretch/>
        </p:blipFill>
        <p:spPr bwMode="auto">
          <a:xfrm>
            <a:off x="6019800" y="228600"/>
            <a:ext cx="2495392" cy="38100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2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Meet Utah Opera’s Performers for school PROGRAMS 2018-19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5491"/>
            <a:ext cx="7239000" cy="4835105"/>
          </a:xfrm>
        </p:spPr>
      </p:pic>
    </p:spTree>
    <p:extLst>
      <p:ext uri="{BB962C8B-B14F-4D97-AF65-F5344CB8AC3E}">
        <p14:creationId xmlns:p14="http://schemas.microsoft.com/office/powerpoint/2010/main" val="262909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Utah Opera’s Resident Artists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Soprano Grace Kahl</a:t>
            </a:r>
          </a:p>
          <a:p>
            <a:pPr lvl="1"/>
            <a:r>
              <a:rPr lang="en-US" dirty="0" smtClean="0"/>
              <a:t>from New York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ikes podcasts</a:t>
            </a:r>
          </a:p>
          <a:p>
            <a:pPr marL="29260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Mezzo-Soprano Melanie </a:t>
            </a:r>
            <a:r>
              <a:rPr lang="en-US" dirty="0" err="1" smtClean="0"/>
              <a:t>Ashkar</a:t>
            </a:r>
            <a:endParaRPr lang="en-US" dirty="0" smtClean="0"/>
          </a:p>
          <a:p>
            <a:pPr lvl="1"/>
            <a:r>
              <a:rPr lang="en-US" dirty="0" smtClean="0"/>
              <a:t>from Virginia</a:t>
            </a:r>
          </a:p>
          <a:p>
            <a:pPr lvl="1"/>
            <a:r>
              <a:rPr lang="en-US" dirty="0" smtClean="0"/>
              <a:t>likes board games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7883330">
            <a:off x="4506116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71" y="1295400"/>
            <a:ext cx="1572589" cy="2358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518" y="3962679"/>
            <a:ext cx="1929549" cy="2403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12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Tenor </a:t>
            </a:r>
            <a:r>
              <a:rPr lang="en-US" dirty="0" smtClean="0"/>
              <a:t>Addison Marlor</a:t>
            </a:r>
            <a:endParaRPr lang="en-US" dirty="0" smtClean="0"/>
          </a:p>
          <a:p>
            <a:pPr lvl="1"/>
            <a:r>
              <a:rPr lang="en-US" dirty="0" smtClean="0"/>
              <a:t>from </a:t>
            </a:r>
            <a:r>
              <a:rPr lang="en-US" dirty="0" smtClean="0"/>
              <a:t>Utah</a:t>
            </a:r>
            <a:endParaRPr lang="en-US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ikes camping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Baritone </a:t>
            </a:r>
            <a:r>
              <a:rPr lang="en-US" dirty="0" err="1" smtClean="0"/>
              <a:t>Jesús</a:t>
            </a:r>
            <a:r>
              <a:rPr lang="en-US" dirty="0" smtClean="0"/>
              <a:t> Murillo</a:t>
            </a:r>
          </a:p>
          <a:p>
            <a:pPr lvl="1"/>
            <a:r>
              <a:rPr lang="en-US" dirty="0" smtClean="0"/>
              <a:t>from Michigan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ikes painting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73" y="723900"/>
            <a:ext cx="1524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93" y="3276600"/>
            <a:ext cx="2564957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665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1082</TotalTime>
  <Words>718</Words>
  <Application>Microsoft Office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Introduction to Opera</vt:lpstr>
      <vt:lpstr>What Do You ALREADY Know?</vt:lpstr>
      <vt:lpstr>What is opera?</vt:lpstr>
      <vt:lpstr>You May Have Heard OperA Music without knowing it….</vt:lpstr>
      <vt:lpstr>Operas and Languages</vt:lpstr>
      <vt:lpstr>Opera Voice Types</vt:lpstr>
      <vt:lpstr>Meet Utah Opera’s Performers for school PROGRAMS 2018-19</vt:lpstr>
      <vt:lpstr>Utah Opera’s Resident Artists</vt:lpstr>
      <vt:lpstr>PowerPoint Presentation</vt:lpstr>
      <vt:lpstr>And playing the role of  the orchestra….</vt:lpstr>
      <vt:lpstr>PowerPoint Presentation</vt:lpstr>
      <vt:lpstr>PowerPoint Presentation</vt:lpstr>
      <vt:lpstr>ADDitional links to opera</vt:lpstr>
      <vt:lpstr>Enjoy your opera experience with…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Wants to be an Opera Star?</dc:title>
  <dc:creator>Paula Fowler</dc:creator>
  <cp:lastModifiedBy>Paul Hill</cp:lastModifiedBy>
  <cp:revision>96</cp:revision>
  <dcterms:created xsi:type="dcterms:W3CDTF">2013-08-15T22:24:32Z</dcterms:created>
  <dcterms:modified xsi:type="dcterms:W3CDTF">2019-04-01T23:41:35Z</dcterms:modified>
</cp:coreProperties>
</file>