
<file path=[Content_Types].xml><?xml version="1.0" encoding="utf-8"?>
<Types xmlns="http://schemas.openxmlformats.org/package/2006/content-types">
  <Default Extension="png" ContentType="image/png"/>
  <Default Extension="m4a" ContentType="audio/mp4"/>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3" r:id="rId7"/>
    <p:sldId id="265" r:id="rId8"/>
    <p:sldId id="264" r:id="rId9"/>
    <p:sldId id="266"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19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9" d="100"/>
          <a:sy n="89" d="100"/>
        </p:scale>
        <p:origin x="378"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t="-8000" b="-8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srcRect/>
          <a:stretch>
            <a:fillRect t="-8000" b="-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srcRect/>
          <a:stretch>
            <a:fillRect t="-8000" b="-8000"/>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srcRect/>
          <a:stretch>
            <a:fillRect t="-8000" b="-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srcRect/>
          <a:stretch>
            <a:fillRect t="-8000" b="-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srcRect/>
          <a:stretch>
            <a:fillRect t="-8000" b="-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srcRect/>
          <a:stretch>
            <a:fillRect t="-8000" b="-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srcRect/>
          <a:stretch>
            <a:fillRect t="-8000" b="-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srcRect/>
          <a:stretch>
            <a:fillRect t="-8000" b="-8000"/>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srcRect/>
          <a:stretch>
            <a:fillRect t="-8000" b="-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srcRect/>
          <a:stretch>
            <a:fillRect t="-8000" b="-8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playlist?list=PLALV7z7CDQ7wf2lBTeWoZHgFTsRIUxlE2"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media" Target="../media/media2.m4a"/><Relationship Id="rId2" Type="http://schemas.openxmlformats.org/officeDocument/2006/relationships/audio" Target="../media/media1.m4a"/><Relationship Id="rId1" Type="http://schemas.microsoft.com/office/2007/relationships/media" Target="../media/media1.m4a"/><Relationship Id="rId6" Type="http://schemas.openxmlformats.org/officeDocument/2006/relationships/image" Target="../media/image4.png"/><Relationship Id="rId5" Type="http://schemas.openxmlformats.org/officeDocument/2006/relationships/slideLayout" Target="../slideLayouts/slideLayout2.xml"/><Relationship Id="rId4" Type="http://schemas.openxmlformats.org/officeDocument/2006/relationships/audio" Target="../media/media2.m4a"/></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EB0986F-9C45-4A5B-B794-FA4AFF83E7BE}"/>
              </a:ext>
            </a:extLst>
          </p:cNvPr>
          <p:cNvSpPr txBox="1"/>
          <p:nvPr/>
        </p:nvSpPr>
        <p:spPr>
          <a:xfrm rot="20820000">
            <a:off x="2741660" y="2111743"/>
            <a:ext cx="6825060" cy="280076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8800" b="1" dirty="0">
                <a:solidFill>
                  <a:srgbClr val="C00000"/>
                </a:solidFill>
                <a:effectLst>
                  <a:outerShdw dist="63500" dir="2700000" algn="tl" rotWithShape="0">
                    <a:schemeClr val="accent1">
                      <a:lumMod val="50000"/>
                    </a:schemeClr>
                  </a:outerShdw>
                </a:effectLst>
                <a:latin typeface="MV Boli" panose="02000500030200090000" pitchFamily="2" charset="0"/>
                <a:cs typeface="MV Boli" panose="02000500030200090000" pitchFamily="2" charset="0"/>
              </a:rPr>
              <a:t>I Can Speak </a:t>
            </a:r>
          </a:p>
          <a:p>
            <a:pPr algn="ctr"/>
            <a:r>
              <a:rPr lang="en-US" sz="8800" b="1" dirty="0">
                <a:solidFill>
                  <a:srgbClr val="C00000"/>
                </a:solidFill>
                <a:effectLst>
                  <a:outerShdw dist="63500" dir="2700000" algn="tl" rotWithShape="0">
                    <a:schemeClr val="accent1">
                      <a:lumMod val="50000"/>
                    </a:schemeClr>
                  </a:outerShdw>
                </a:effectLst>
                <a:latin typeface="MV Boli" panose="02000500030200090000" pitchFamily="2" charset="0"/>
                <a:cs typeface="MV Boli" panose="02000500030200090000" pitchFamily="2" charset="0"/>
              </a:rPr>
              <a:t>Music!</a:t>
            </a:r>
          </a:p>
        </p:txBody>
      </p:sp>
      <p:pic>
        <p:nvPicPr>
          <p:cNvPr id="2" name="Picture 2" descr="A picture containing sky&#10;&#10;Description generated with very high confidence">
            <a:extLst>
              <a:ext uri="{FF2B5EF4-FFF2-40B4-BE49-F238E27FC236}">
                <a16:creationId xmlns:a16="http://schemas.microsoft.com/office/drawing/2014/main" id="{69F8924E-743E-4120-A2E4-BF3D85AFA0EB}"/>
              </a:ext>
            </a:extLst>
          </p:cNvPr>
          <p:cNvPicPr>
            <a:picLocks noChangeAspect="1"/>
          </p:cNvPicPr>
          <p:nvPr/>
        </p:nvPicPr>
        <p:blipFill>
          <a:blip r:embed="rId2"/>
          <a:stretch>
            <a:fillRect/>
          </a:stretch>
        </p:blipFill>
        <p:spPr>
          <a:xfrm rot="20940000">
            <a:off x="349765" y="3465764"/>
            <a:ext cx="2602832" cy="2413619"/>
          </a:xfrm>
          <a:prstGeom prst="rect">
            <a:avLst/>
          </a:prstGeom>
        </p:spPr>
      </p:pic>
      <p:sp>
        <p:nvSpPr>
          <p:cNvPr id="5" name="TextBox 4">
            <a:extLst>
              <a:ext uri="{FF2B5EF4-FFF2-40B4-BE49-F238E27FC236}">
                <a16:creationId xmlns:a16="http://schemas.microsoft.com/office/drawing/2014/main" id="{E7ECCCEE-EEF1-4450-8639-A83CB4BA58FD}"/>
              </a:ext>
            </a:extLst>
          </p:cNvPr>
          <p:cNvSpPr txBox="1"/>
          <p:nvPr/>
        </p:nvSpPr>
        <p:spPr>
          <a:xfrm>
            <a:off x="4497184" y="6185324"/>
            <a:ext cx="7082445" cy="49244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600" dirty="0">
                <a:solidFill>
                  <a:schemeClr val="accent1">
                    <a:lumMod val="50000"/>
                  </a:schemeClr>
                </a:solidFill>
                <a:latin typeface="Futura Std Medium" pitchFamily="34" charset="0"/>
                <a:cs typeface="Calibri"/>
              </a:rPr>
              <a:t>Understanding the Basic Elements of Music</a:t>
            </a:r>
          </a:p>
        </p:txBody>
      </p:sp>
    </p:spTree>
    <p:extLst>
      <p:ext uri="{BB962C8B-B14F-4D97-AF65-F5344CB8AC3E}">
        <p14:creationId xmlns:p14="http://schemas.microsoft.com/office/powerpoint/2010/main" val="38620538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66E80-FBB0-4E81-8937-C79573DF84C5}"/>
              </a:ext>
            </a:extLst>
          </p:cNvPr>
          <p:cNvSpPr>
            <a:spLocks noGrp="1"/>
          </p:cNvSpPr>
          <p:nvPr>
            <p:ph type="title"/>
          </p:nvPr>
        </p:nvSpPr>
        <p:spPr>
          <a:xfrm>
            <a:off x="610758" y="260016"/>
            <a:ext cx="2628232" cy="817563"/>
          </a:xfrm>
        </p:spPr>
        <p:txBody>
          <a:bodyPr>
            <a:normAutofit fontScale="90000"/>
          </a:bodyPr>
          <a:lstStyle/>
          <a:p>
            <a:r>
              <a:rPr lang="en-US" dirty="0">
                <a:solidFill>
                  <a:schemeClr val="bg1"/>
                </a:solidFill>
                <a:latin typeface="Futura Std Medium" pitchFamily="34" charset="0"/>
                <a:cs typeface="Calibri Light"/>
              </a:rPr>
              <a:t>Dynamics</a:t>
            </a:r>
            <a:endParaRPr lang="en-US" dirty="0">
              <a:solidFill>
                <a:schemeClr val="bg1"/>
              </a:solidFill>
              <a:latin typeface="Futura Std Medium" pitchFamily="34" charset="0"/>
            </a:endParaRPr>
          </a:p>
        </p:txBody>
      </p:sp>
      <p:sp>
        <p:nvSpPr>
          <p:cNvPr id="3" name="Content Placeholder 2">
            <a:extLst>
              <a:ext uri="{FF2B5EF4-FFF2-40B4-BE49-F238E27FC236}">
                <a16:creationId xmlns:a16="http://schemas.microsoft.com/office/drawing/2014/main" id="{DC3FEBAF-CEBC-47DC-A7F5-71F400C31A47}"/>
              </a:ext>
            </a:extLst>
          </p:cNvPr>
          <p:cNvSpPr>
            <a:spLocks noGrp="1"/>
          </p:cNvSpPr>
          <p:nvPr>
            <p:ph idx="1"/>
          </p:nvPr>
        </p:nvSpPr>
        <p:spPr>
          <a:xfrm>
            <a:off x="838200" y="1580696"/>
            <a:ext cx="10515600" cy="661654"/>
          </a:xfrm>
        </p:spPr>
        <p:txBody>
          <a:bodyPr vert="horz" lIns="91440" tIns="45720" rIns="91440" bIns="45720" rtlCol="0" anchor="t">
            <a:normAutofit fontScale="92500"/>
          </a:bodyPr>
          <a:lstStyle/>
          <a:p>
            <a:pPr marL="0" indent="0">
              <a:buNone/>
            </a:pPr>
            <a:r>
              <a:rPr lang="en-US" sz="3000" dirty="0">
                <a:solidFill>
                  <a:schemeClr val="accent1">
                    <a:lumMod val="50000"/>
                  </a:schemeClr>
                </a:solidFill>
                <a:latin typeface="Futura Std Medium" pitchFamily="34" charset="0"/>
                <a:cs typeface="Calibri"/>
              </a:rPr>
              <a:t>Dynamics is how loud or soft the music is; it's the volume. </a:t>
            </a:r>
          </a:p>
        </p:txBody>
      </p:sp>
      <p:sp>
        <p:nvSpPr>
          <p:cNvPr id="6" name="Content Placeholder 2">
            <a:extLst>
              <a:ext uri="{FF2B5EF4-FFF2-40B4-BE49-F238E27FC236}">
                <a16:creationId xmlns:a16="http://schemas.microsoft.com/office/drawing/2014/main" id="{F4DCFD38-0BFF-4026-BCD6-AFCE86BC322C}"/>
              </a:ext>
            </a:extLst>
          </p:cNvPr>
          <p:cNvSpPr txBox="1">
            <a:spLocks/>
          </p:cNvSpPr>
          <p:nvPr/>
        </p:nvSpPr>
        <p:spPr>
          <a:xfrm>
            <a:off x="623116" y="2914276"/>
            <a:ext cx="897146" cy="503485"/>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80000"/>
              </a:lnSpc>
              <a:spcBef>
                <a:spcPts val="0"/>
              </a:spcBef>
              <a:buFont typeface="Arial" panose="020B0604020202020204" pitchFamily="34" charset="0"/>
              <a:buNone/>
            </a:pPr>
            <a:r>
              <a:rPr lang="en-US" sz="2400" b="1" i="1" dirty="0">
                <a:solidFill>
                  <a:srgbClr val="C00000"/>
                </a:solidFill>
                <a:latin typeface="Futura Std Medium" pitchFamily="34" charset="0"/>
                <a:cs typeface="Calibri"/>
              </a:rPr>
              <a:t>pp</a:t>
            </a:r>
          </a:p>
          <a:p>
            <a:pPr marL="0" indent="0" algn="ctr">
              <a:lnSpc>
                <a:spcPct val="80000"/>
              </a:lnSpc>
              <a:spcBef>
                <a:spcPts val="0"/>
              </a:spcBef>
              <a:buFont typeface="Arial" panose="020B0604020202020204" pitchFamily="34" charset="0"/>
              <a:buNone/>
            </a:pPr>
            <a:r>
              <a:rPr lang="en-US" sz="1100" i="1" dirty="0">
                <a:solidFill>
                  <a:srgbClr val="C00000"/>
                </a:solidFill>
                <a:latin typeface="Futura Std Medium" pitchFamily="34" charset="0"/>
                <a:cs typeface="Calibri"/>
              </a:rPr>
              <a:t>pianissimo</a:t>
            </a:r>
          </a:p>
        </p:txBody>
      </p:sp>
      <p:sp>
        <p:nvSpPr>
          <p:cNvPr id="9" name="Content Placeholder 2">
            <a:extLst>
              <a:ext uri="{FF2B5EF4-FFF2-40B4-BE49-F238E27FC236}">
                <a16:creationId xmlns:a16="http://schemas.microsoft.com/office/drawing/2014/main" id="{71DFC1C2-B312-4F21-82A0-7605577FFB14}"/>
              </a:ext>
            </a:extLst>
          </p:cNvPr>
          <p:cNvSpPr txBox="1">
            <a:spLocks/>
          </p:cNvSpPr>
          <p:nvPr/>
        </p:nvSpPr>
        <p:spPr>
          <a:xfrm>
            <a:off x="3058260" y="2918242"/>
            <a:ext cx="590059" cy="501233"/>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i="1" dirty="0">
                <a:solidFill>
                  <a:srgbClr val="FFC000"/>
                </a:solidFill>
                <a:latin typeface="Futura Std Medium" pitchFamily="34" charset="0"/>
                <a:cs typeface="Calibri"/>
              </a:rPr>
              <a:t>p</a:t>
            </a:r>
          </a:p>
          <a:p>
            <a:pPr marL="0" indent="0" algn="ctr">
              <a:lnSpc>
                <a:spcPct val="80000"/>
              </a:lnSpc>
              <a:spcBef>
                <a:spcPts val="0"/>
              </a:spcBef>
              <a:buNone/>
            </a:pPr>
            <a:r>
              <a:rPr lang="en-US" sz="1100" i="1" dirty="0">
                <a:solidFill>
                  <a:srgbClr val="FFC000"/>
                </a:solidFill>
                <a:latin typeface="Futura Std Medium" pitchFamily="34" charset="0"/>
                <a:cs typeface="Calibri"/>
              </a:rPr>
              <a:t>piano</a:t>
            </a:r>
          </a:p>
        </p:txBody>
      </p:sp>
      <p:sp>
        <p:nvSpPr>
          <p:cNvPr id="10" name="Content Placeholder 2">
            <a:extLst>
              <a:ext uri="{FF2B5EF4-FFF2-40B4-BE49-F238E27FC236}">
                <a16:creationId xmlns:a16="http://schemas.microsoft.com/office/drawing/2014/main" id="{1BF5227D-BD79-4D12-A69D-EA5C8759667C}"/>
              </a:ext>
            </a:extLst>
          </p:cNvPr>
          <p:cNvSpPr txBox="1">
            <a:spLocks/>
          </p:cNvSpPr>
          <p:nvPr/>
        </p:nvSpPr>
        <p:spPr>
          <a:xfrm>
            <a:off x="5102512" y="2924910"/>
            <a:ext cx="981074" cy="501233"/>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80000"/>
              </a:lnSpc>
              <a:spcBef>
                <a:spcPts val="0"/>
              </a:spcBef>
              <a:buFont typeface="Arial" panose="020B0604020202020204" pitchFamily="34" charset="0"/>
              <a:buNone/>
            </a:pPr>
            <a:r>
              <a:rPr lang="en-US" sz="2400" b="1" i="1" dirty="0" err="1">
                <a:solidFill>
                  <a:srgbClr val="92D050"/>
                </a:solidFill>
                <a:latin typeface="Futura Std Medium" pitchFamily="34" charset="0"/>
                <a:cs typeface="Calibri"/>
              </a:rPr>
              <a:t>mp</a:t>
            </a:r>
            <a:endParaRPr lang="en-US" sz="2400" b="1" i="1" dirty="0">
              <a:solidFill>
                <a:srgbClr val="92D050"/>
              </a:solidFill>
              <a:latin typeface="Futura Std Medium" pitchFamily="34" charset="0"/>
              <a:cs typeface="Calibri"/>
            </a:endParaRPr>
          </a:p>
          <a:p>
            <a:pPr marL="0" indent="0" algn="ctr">
              <a:lnSpc>
                <a:spcPct val="80000"/>
              </a:lnSpc>
              <a:spcBef>
                <a:spcPts val="0"/>
              </a:spcBef>
              <a:buFont typeface="Arial" panose="020B0604020202020204" pitchFamily="34" charset="0"/>
              <a:buNone/>
            </a:pPr>
            <a:r>
              <a:rPr lang="en-US" sz="1100" i="1" dirty="0">
                <a:solidFill>
                  <a:srgbClr val="92D050"/>
                </a:solidFill>
                <a:latin typeface="Futura Std Medium" pitchFamily="34" charset="0"/>
                <a:cs typeface="Calibri"/>
              </a:rPr>
              <a:t>mezzo piano</a:t>
            </a:r>
          </a:p>
        </p:txBody>
      </p:sp>
      <p:sp>
        <p:nvSpPr>
          <p:cNvPr id="11" name="Content Placeholder 2">
            <a:extLst>
              <a:ext uri="{FF2B5EF4-FFF2-40B4-BE49-F238E27FC236}">
                <a16:creationId xmlns:a16="http://schemas.microsoft.com/office/drawing/2014/main" id="{2FA72688-21DE-4018-82BD-8765FE3C1682}"/>
              </a:ext>
            </a:extLst>
          </p:cNvPr>
          <p:cNvSpPr txBox="1">
            <a:spLocks/>
          </p:cNvSpPr>
          <p:nvPr/>
        </p:nvSpPr>
        <p:spPr>
          <a:xfrm>
            <a:off x="6096000" y="2919031"/>
            <a:ext cx="916073" cy="501233"/>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80000"/>
              </a:lnSpc>
              <a:spcBef>
                <a:spcPts val="0"/>
              </a:spcBef>
              <a:buFont typeface="Arial" panose="020B0604020202020204" pitchFamily="34" charset="0"/>
              <a:buNone/>
            </a:pPr>
            <a:r>
              <a:rPr lang="en-US" sz="2400" b="1" i="1" dirty="0">
                <a:solidFill>
                  <a:srgbClr val="00B050"/>
                </a:solidFill>
                <a:latin typeface="Futura Std Medium" pitchFamily="34" charset="0"/>
                <a:cs typeface="Calibri"/>
              </a:rPr>
              <a:t>mf</a:t>
            </a:r>
          </a:p>
          <a:p>
            <a:pPr marL="0" indent="0" algn="ctr">
              <a:lnSpc>
                <a:spcPct val="80000"/>
              </a:lnSpc>
              <a:spcBef>
                <a:spcPts val="0"/>
              </a:spcBef>
              <a:buFont typeface="Arial" panose="020B0604020202020204" pitchFamily="34" charset="0"/>
              <a:buNone/>
            </a:pPr>
            <a:r>
              <a:rPr lang="en-US" sz="1100" i="1" dirty="0">
                <a:solidFill>
                  <a:srgbClr val="00B050"/>
                </a:solidFill>
                <a:latin typeface="Futura Std Medium" pitchFamily="34" charset="0"/>
                <a:cs typeface="Calibri"/>
              </a:rPr>
              <a:t>mezzo forte</a:t>
            </a:r>
          </a:p>
        </p:txBody>
      </p:sp>
      <p:sp>
        <p:nvSpPr>
          <p:cNvPr id="12" name="Content Placeholder 2">
            <a:extLst>
              <a:ext uri="{FF2B5EF4-FFF2-40B4-BE49-F238E27FC236}">
                <a16:creationId xmlns:a16="http://schemas.microsoft.com/office/drawing/2014/main" id="{8082BEB0-8476-4806-8F69-6EC90A9FD3E5}"/>
              </a:ext>
            </a:extLst>
          </p:cNvPr>
          <p:cNvSpPr txBox="1">
            <a:spLocks/>
          </p:cNvSpPr>
          <p:nvPr/>
        </p:nvSpPr>
        <p:spPr>
          <a:xfrm>
            <a:off x="8600893" y="2925197"/>
            <a:ext cx="590381" cy="501233"/>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b="1" i="1" dirty="0">
                <a:solidFill>
                  <a:srgbClr val="0070C0"/>
                </a:solidFill>
                <a:latin typeface="Futura Std Medium" pitchFamily="34" charset="0"/>
                <a:cs typeface="Calibri"/>
              </a:rPr>
              <a:t>f</a:t>
            </a:r>
          </a:p>
          <a:p>
            <a:pPr marL="0" indent="0" algn="ctr">
              <a:lnSpc>
                <a:spcPct val="80000"/>
              </a:lnSpc>
              <a:spcBef>
                <a:spcPts val="0"/>
              </a:spcBef>
              <a:buFont typeface="Arial" panose="020B0604020202020204" pitchFamily="34" charset="0"/>
              <a:buNone/>
            </a:pPr>
            <a:r>
              <a:rPr lang="en-US" sz="1100" i="1" dirty="0">
                <a:solidFill>
                  <a:srgbClr val="0070C0"/>
                </a:solidFill>
                <a:latin typeface="Futura Std Medium" pitchFamily="34" charset="0"/>
                <a:cs typeface="Calibri"/>
              </a:rPr>
              <a:t>forte</a:t>
            </a:r>
          </a:p>
        </p:txBody>
      </p:sp>
      <p:sp>
        <p:nvSpPr>
          <p:cNvPr id="13" name="Content Placeholder 2">
            <a:extLst>
              <a:ext uri="{FF2B5EF4-FFF2-40B4-BE49-F238E27FC236}">
                <a16:creationId xmlns:a16="http://schemas.microsoft.com/office/drawing/2014/main" id="{03655108-5278-43D5-A15A-66AC04C68A3F}"/>
              </a:ext>
            </a:extLst>
          </p:cNvPr>
          <p:cNvSpPr txBox="1">
            <a:spLocks/>
          </p:cNvSpPr>
          <p:nvPr/>
        </p:nvSpPr>
        <p:spPr>
          <a:xfrm>
            <a:off x="10739518" y="2913002"/>
            <a:ext cx="829366" cy="506473"/>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80000"/>
              </a:lnSpc>
              <a:spcBef>
                <a:spcPts val="0"/>
              </a:spcBef>
              <a:buFont typeface="Arial" panose="020B0604020202020204" pitchFamily="34" charset="0"/>
              <a:buNone/>
            </a:pPr>
            <a:r>
              <a:rPr lang="en-US" sz="2400" b="1" i="1" dirty="0" err="1">
                <a:solidFill>
                  <a:srgbClr val="7030A0"/>
                </a:solidFill>
                <a:latin typeface="Futura Std Medium" pitchFamily="34" charset="0"/>
                <a:cs typeface="Calibri"/>
              </a:rPr>
              <a:t>ff</a:t>
            </a:r>
            <a:endParaRPr lang="en-US" sz="2400" b="1" i="1" dirty="0">
              <a:solidFill>
                <a:srgbClr val="7030A0"/>
              </a:solidFill>
              <a:latin typeface="Futura Std Medium" pitchFamily="34" charset="0"/>
              <a:cs typeface="Calibri"/>
            </a:endParaRPr>
          </a:p>
          <a:p>
            <a:pPr marL="0" indent="0" algn="ctr">
              <a:lnSpc>
                <a:spcPct val="80000"/>
              </a:lnSpc>
              <a:spcBef>
                <a:spcPts val="0"/>
              </a:spcBef>
              <a:buFont typeface="Arial" panose="020B0604020202020204" pitchFamily="34" charset="0"/>
              <a:buNone/>
            </a:pPr>
            <a:r>
              <a:rPr lang="en-US" sz="1100" i="1" dirty="0">
                <a:solidFill>
                  <a:srgbClr val="7030A0"/>
                </a:solidFill>
                <a:latin typeface="Futura Std Medium" pitchFamily="34" charset="0"/>
                <a:cs typeface="Calibri"/>
              </a:rPr>
              <a:t>fortissimo</a:t>
            </a:r>
          </a:p>
        </p:txBody>
      </p:sp>
      <p:cxnSp>
        <p:nvCxnSpPr>
          <p:cNvPr id="14" name="Straight Arrow Connector 13">
            <a:extLst>
              <a:ext uri="{FF2B5EF4-FFF2-40B4-BE49-F238E27FC236}">
                <a16:creationId xmlns:a16="http://schemas.microsoft.com/office/drawing/2014/main" id="{77E7ED53-18EA-44EE-A53C-9DD3632944E0}"/>
              </a:ext>
            </a:extLst>
          </p:cNvPr>
          <p:cNvCxnSpPr/>
          <p:nvPr/>
        </p:nvCxnSpPr>
        <p:spPr>
          <a:xfrm>
            <a:off x="1173748" y="2606250"/>
            <a:ext cx="9844504" cy="259348"/>
          </a:xfrm>
          <a:prstGeom prst="straightConnector1">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7717AD35-C07D-4054-80DD-D4CB7F7EABE2}"/>
              </a:ext>
            </a:extLst>
          </p:cNvPr>
          <p:cNvCxnSpPr>
            <a:cxnSpLocks/>
          </p:cNvCxnSpPr>
          <p:nvPr/>
        </p:nvCxnSpPr>
        <p:spPr>
          <a:xfrm flipV="1">
            <a:off x="1173748" y="2044652"/>
            <a:ext cx="9844504" cy="569494"/>
          </a:xfrm>
          <a:prstGeom prst="straightConnector1">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16" name="Content Placeholder 2">
            <a:extLst>
              <a:ext uri="{FF2B5EF4-FFF2-40B4-BE49-F238E27FC236}">
                <a16:creationId xmlns:a16="http://schemas.microsoft.com/office/drawing/2014/main" id="{50AEB5FD-A393-4202-ADC5-F7F2627921F1}"/>
              </a:ext>
            </a:extLst>
          </p:cNvPr>
          <p:cNvSpPr txBox="1">
            <a:spLocks/>
          </p:cNvSpPr>
          <p:nvPr/>
        </p:nvSpPr>
        <p:spPr>
          <a:xfrm>
            <a:off x="546310" y="3425322"/>
            <a:ext cx="1050758" cy="353533"/>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solidFill>
                  <a:srgbClr val="C00000"/>
                </a:solidFill>
                <a:latin typeface="Futura Std Medium" pitchFamily="34" charset="0"/>
                <a:cs typeface="Calibri"/>
              </a:rPr>
              <a:t>Whisper</a:t>
            </a:r>
          </a:p>
        </p:txBody>
      </p:sp>
      <p:sp>
        <p:nvSpPr>
          <p:cNvPr id="17" name="Content Placeholder 2">
            <a:extLst>
              <a:ext uri="{FF2B5EF4-FFF2-40B4-BE49-F238E27FC236}">
                <a16:creationId xmlns:a16="http://schemas.microsoft.com/office/drawing/2014/main" id="{C39742EF-C89C-44D5-8D37-78D4ED2774D5}"/>
              </a:ext>
            </a:extLst>
          </p:cNvPr>
          <p:cNvSpPr txBox="1">
            <a:spLocks/>
          </p:cNvSpPr>
          <p:nvPr/>
        </p:nvSpPr>
        <p:spPr>
          <a:xfrm>
            <a:off x="2171236" y="3425348"/>
            <a:ext cx="2364106" cy="602562"/>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800" dirty="0">
                <a:solidFill>
                  <a:srgbClr val="FFC000"/>
                </a:solidFill>
                <a:latin typeface="Futura Std Medium" pitchFamily="34" charset="0"/>
                <a:cs typeface="Calibri"/>
              </a:rPr>
              <a:t>A little </a:t>
            </a:r>
            <a:r>
              <a:rPr lang="en-US" sz="1800" dirty="0">
                <a:solidFill>
                  <a:srgbClr val="FFC000"/>
                </a:solidFill>
                <a:latin typeface="Futura Std Medium" pitchFamily="34" charset="0"/>
              </a:rPr>
              <a:t>quieter than</a:t>
            </a:r>
            <a:br>
              <a:rPr lang="en-US" sz="1800" dirty="0">
                <a:solidFill>
                  <a:srgbClr val="FFC000"/>
                </a:solidFill>
                <a:latin typeface="Futura Std Medium" pitchFamily="34" charset="0"/>
              </a:rPr>
            </a:br>
            <a:r>
              <a:rPr lang="en-US" sz="1800" dirty="0">
                <a:solidFill>
                  <a:srgbClr val="FFC000"/>
                </a:solidFill>
                <a:latin typeface="Futura Std Medium" pitchFamily="34" charset="0"/>
              </a:rPr>
              <a:t>speaking volume</a:t>
            </a:r>
            <a:endParaRPr lang="en-US" sz="1800" dirty="0">
              <a:solidFill>
                <a:srgbClr val="FFC000"/>
              </a:solidFill>
              <a:latin typeface="Futura Std Medium" pitchFamily="34" charset="0"/>
              <a:cs typeface="Calibri"/>
            </a:endParaRPr>
          </a:p>
        </p:txBody>
      </p:sp>
      <p:sp>
        <p:nvSpPr>
          <p:cNvPr id="18" name="Content Placeholder 2">
            <a:extLst>
              <a:ext uri="{FF2B5EF4-FFF2-40B4-BE49-F238E27FC236}">
                <a16:creationId xmlns:a16="http://schemas.microsoft.com/office/drawing/2014/main" id="{C8D36D48-FB1E-4FC3-9D71-94C1F7469809}"/>
              </a:ext>
            </a:extLst>
          </p:cNvPr>
          <p:cNvSpPr txBox="1">
            <a:spLocks/>
          </p:cNvSpPr>
          <p:nvPr/>
        </p:nvSpPr>
        <p:spPr>
          <a:xfrm>
            <a:off x="5109510" y="3482798"/>
            <a:ext cx="2141144" cy="407654"/>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1800" dirty="0">
                <a:solidFill>
                  <a:srgbClr val="00B050"/>
                </a:solidFill>
                <a:latin typeface="Futura Std Medium" pitchFamily="34" charset="0"/>
                <a:cs typeface="Calibri"/>
              </a:rPr>
              <a:t>Speaking volume</a:t>
            </a:r>
          </a:p>
        </p:txBody>
      </p:sp>
      <p:sp>
        <p:nvSpPr>
          <p:cNvPr id="19" name="Content Placeholder 2">
            <a:extLst>
              <a:ext uri="{FF2B5EF4-FFF2-40B4-BE49-F238E27FC236}">
                <a16:creationId xmlns:a16="http://schemas.microsoft.com/office/drawing/2014/main" id="{11EC8CA0-43DC-4886-B158-47F1A7F7C791}"/>
              </a:ext>
            </a:extLst>
          </p:cNvPr>
          <p:cNvSpPr txBox="1">
            <a:spLocks/>
          </p:cNvSpPr>
          <p:nvPr/>
        </p:nvSpPr>
        <p:spPr>
          <a:xfrm>
            <a:off x="7709233" y="3426513"/>
            <a:ext cx="2263442" cy="862180"/>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800" dirty="0">
                <a:solidFill>
                  <a:srgbClr val="0070C0"/>
                </a:solidFill>
                <a:latin typeface="Futura Std Medium" pitchFamily="34" charset="0"/>
                <a:cs typeface="Calibri"/>
              </a:rPr>
              <a:t>A little louder than speaking volume</a:t>
            </a:r>
            <a:br>
              <a:rPr lang="en-US" sz="1800" dirty="0">
                <a:solidFill>
                  <a:srgbClr val="0070C0"/>
                </a:solidFill>
                <a:latin typeface="Futura Std Medium" pitchFamily="34" charset="0"/>
                <a:cs typeface="Calibri"/>
              </a:rPr>
            </a:br>
            <a:r>
              <a:rPr lang="en-US" sz="1200" dirty="0">
                <a:solidFill>
                  <a:srgbClr val="0070C0"/>
                </a:solidFill>
                <a:latin typeface="Futura Std Medium" pitchFamily="34" charset="0"/>
                <a:cs typeface="Calibri"/>
              </a:rPr>
              <a:t>(like talking in a crowded room)</a:t>
            </a:r>
          </a:p>
        </p:txBody>
      </p:sp>
      <p:sp>
        <p:nvSpPr>
          <p:cNvPr id="20" name="Content Placeholder 2">
            <a:extLst>
              <a:ext uri="{FF2B5EF4-FFF2-40B4-BE49-F238E27FC236}">
                <a16:creationId xmlns:a16="http://schemas.microsoft.com/office/drawing/2014/main" id="{6CA6940B-22DC-4FEA-AB4D-FD95B6365595}"/>
              </a:ext>
            </a:extLst>
          </p:cNvPr>
          <p:cNvSpPr txBox="1">
            <a:spLocks/>
          </p:cNvSpPr>
          <p:nvPr/>
        </p:nvSpPr>
        <p:spPr>
          <a:xfrm>
            <a:off x="10653792" y="3426513"/>
            <a:ext cx="930443" cy="380917"/>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800" dirty="0">
                <a:solidFill>
                  <a:srgbClr val="7030A0"/>
                </a:solidFill>
                <a:latin typeface="Futura Std Medium" pitchFamily="34" charset="0"/>
                <a:cs typeface="Calibri"/>
              </a:rPr>
              <a:t>Yelling</a:t>
            </a:r>
          </a:p>
        </p:txBody>
      </p:sp>
      <p:grpSp>
        <p:nvGrpSpPr>
          <p:cNvPr id="4" name="Group 3"/>
          <p:cNvGrpSpPr/>
          <p:nvPr/>
        </p:nvGrpSpPr>
        <p:grpSpPr>
          <a:xfrm>
            <a:off x="725261" y="4956794"/>
            <a:ext cx="10966426" cy="661654"/>
            <a:chOff x="725261" y="4956794"/>
            <a:chExt cx="10966426" cy="661654"/>
          </a:xfrm>
        </p:grpSpPr>
        <p:sp>
          <p:nvSpPr>
            <p:cNvPr id="22" name="Content Placeholder 2">
              <a:extLst>
                <a:ext uri="{FF2B5EF4-FFF2-40B4-BE49-F238E27FC236}">
                  <a16:creationId xmlns:a16="http://schemas.microsoft.com/office/drawing/2014/main" id="{0982FBFB-A55D-4D49-B2D6-8E46935EC0D3}"/>
                </a:ext>
              </a:extLst>
            </p:cNvPr>
            <p:cNvSpPr txBox="1">
              <a:spLocks/>
            </p:cNvSpPr>
            <p:nvPr/>
          </p:nvSpPr>
          <p:spPr>
            <a:xfrm>
              <a:off x="849516" y="4956794"/>
              <a:ext cx="10842171" cy="661654"/>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None/>
              </a:pPr>
              <a:r>
                <a:rPr lang="en-US" sz="2300" dirty="0">
                  <a:solidFill>
                    <a:schemeClr val="accent1">
                      <a:lumMod val="50000"/>
                    </a:schemeClr>
                  </a:solidFill>
                  <a:latin typeface="Futura Std Medium" pitchFamily="34" charset="0"/>
                  <a:cs typeface="Calibri"/>
                </a:rPr>
                <a:t>Say "music" at each volume level starting at </a:t>
              </a:r>
              <a:r>
                <a:rPr lang="en-US" sz="2300" i="1" dirty="0">
                  <a:solidFill>
                    <a:schemeClr val="accent1">
                      <a:lumMod val="50000"/>
                    </a:schemeClr>
                  </a:solidFill>
                  <a:latin typeface="Futura Std Medium" pitchFamily="34" charset="0"/>
                  <a:cs typeface="Calibri"/>
                </a:rPr>
                <a:t>pp </a:t>
              </a:r>
              <a:r>
                <a:rPr lang="en-US" sz="1700" i="1" dirty="0">
                  <a:solidFill>
                    <a:schemeClr val="accent1">
                      <a:lumMod val="50000"/>
                    </a:schemeClr>
                  </a:solidFill>
                  <a:latin typeface="Futura Std Medium" pitchFamily="34" charset="0"/>
                  <a:cs typeface="Calibri"/>
                </a:rPr>
                <a:t>(pianissimo) </a:t>
              </a:r>
              <a:r>
                <a:rPr lang="en-US" sz="2300" dirty="0">
                  <a:solidFill>
                    <a:schemeClr val="accent1">
                      <a:lumMod val="50000"/>
                    </a:schemeClr>
                  </a:solidFill>
                  <a:latin typeface="Futura Std Medium" pitchFamily="34" charset="0"/>
                  <a:cs typeface="Calibri"/>
                </a:rPr>
                <a:t>going up to </a:t>
              </a:r>
              <a:r>
                <a:rPr lang="en-US" sz="2300" i="1" dirty="0" err="1">
                  <a:solidFill>
                    <a:schemeClr val="accent1">
                      <a:lumMod val="50000"/>
                    </a:schemeClr>
                  </a:solidFill>
                  <a:latin typeface="Futura Std Medium" pitchFamily="34" charset="0"/>
                  <a:cs typeface="Calibri"/>
                </a:rPr>
                <a:t>ff</a:t>
              </a:r>
              <a:r>
                <a:rPr lang="en-US" sz="2300" i="1" dirty="0">
                  <a:solidFill>
                    <a:schemeClr val="accent1">
                      <a:lumMod val="50000"/>
                    </a:schemeClr>
                  </a:solidFill>
                  <a:latin typeface="Futura Std Medium" pitchFamily="34" charset="0"/>
                  <a:cs typeface="Calibri"/>
                </a:rPr>
                <a:t> </a:t>
              </a:r>
              <a:r>
                <a:rPr lang="en-US" sz="1700" i="1" dirty="0">
                  <a:solidFill>
                    <a:schemeClr val="accent1">
                      <a:lumMod val="50000"/>
                    </a:schemeClr>
                  </a:solidFill>
                  <a:latin typeface="Futura Std Medium" pitchFamily="34" charset="0"/>
                  <a:cs typeface="Calibri"/>
                </a:rPr>
                <a:t>(fortissimo)</a:t>
              </a:r>
            </a:p>
          </p:txBody>
        </p:sp>
        <p:sp>
          <p:nvSpPr>
            <p:cNvPr id="28" name="Star: 5 Points 27">
              <a:extLst>
                <a:ext uri="{FF2B5EF4-FFF2-40B4-BE49-F238E27FC236}">
                  <a16:creationId xmlns:a16="http://schemas.microsoft.com/office/drawing/2014/main" id="{F3E53603-0A23-48AA-A6D2-C077EC22C9A3}"/>
                </a:ext>
              </a:extLst>
            </p:cNvPr>
            <p:cNvSpPr/>
            <p:nvPr/>
          </p:nvSpPr>
          <p:spPr>
            <a:xfrm>
              <a:off x="725261" y="5046208"/>
              <a:ext cx="156483" cy="145598"/>
            </a:xfrm>
            <a:prstGeom prst="star5">
              <a:avLst/>
            </a:prstGeom>
            <a:solidFill>
              <a:srgbClr val="C00000"/>
            </a:solidFill>
            <a:ln w="127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utura Std Medium" pitchFamily="34" charset="0"/>
              </a:endParaRPr>
            </a:p>
          </p:txBody>
        </p:sp>
      </p:grpSp>
      <p:grpSp>
        <p:nvGrpSpPr>
          <p:cNvPr id="5" name="Group 4"/>
          <p:cNvGrpSpPr/>
          <p:nvPr/>
        </p:nvGrpSpPr>
        <p:grpSpPr>
          <a:xfrm>
            <a:off x="725941" y="5618448"/>
            <a:ext cx="11147653" cy="717385"/>
            <a:chOff x="725941" y="5618448"/>
            <a:chExt cx="11147653" cy="717385"/>
          </a:xfrm>
        </p:grpSpPr>
        <p:sp>
          <p:nvSpPr>
            <p:cNvPr id="27" name="Content Placeholder 2">
              <a:extLst>
                <a:ext uri="{FF2B5EF4-FFF2-40B4-BE49-F238E27FC236}">
                  <a16:creationId xmlns:a16="http://schemas.microsoft.com/office/drawing/2014/main" id="{84C2D571-2AA3-4044-8D97-CBDD60CDB832}"/>
                </a:ext>
              </a:extLst>
            </p:cNvPr>
            <p:cNvSpPr txBox="1">
              <a:spLocks/>
            </p:cNvSpPr>
            <p:nvPr/>
          </p:nvSpPr>
          <p:spPr>
            <a:xfrm>
              <a:off x="881744" y="5618448"/>
              <a:ext cx="10991850" cy="717385"/>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300" dirty="0">
                  <a:solidFill>
                    <a:schemeClr val="accent1">
                      <a:lumMod val="50000"/>
                    </a:schemeClr>
                  </a:solidFill>
                  <a:latin typeface="Futura Std Medium" pitchFamily="34" charset="0"/>
                  <a:cs typeface="Calibri"/>
                </a:rPr>
                <a:t>One student comes up to the board to point to a dynamic while the rest of the class says "music" in the dynamic </a:t>
              </a:r>
              <a:r>
                <a:rPr lang="en-US" sz="1700" dirty="0">
                  <a:solidFill>
                    <a:schemeClr val="accent1">
                      <a:lumMod val="50000"/>
                    </a:schemeClr>
                  </a:solidFill>
                  <a:latin typeface="Futura Std Medium" pitchFamily="34" charset="0"/>
                  <a:cs typeface="Calibri"/>
                </a:rPr>
                <a:t>[point fast, point slow, try to stump the group!]</a:t>
              </a:r>
            </a:p>
          </p:txBody>
        </p:sp>
        <p:sp>
          <p:nvSpPr>
            <p:cNvPr id="30" name="Star: 5 Points 29">
              <a:extLst>
                <a:ext uri="{FF2B5EF4-FFF2-40B4-BE49-F238E27FC236}">
                  <a16:creationId xmlns:a16="http://schemas.microsoft.com/office/drawing/2014/main" id="{7204DB0B-114A-4CC4-ADAA-56DF0A00B1BD}"/>
                </a:ext>
              </a:extLst>
            </p:cNvPr>
            <p:cNvSpPr/>
            <p:nvPr/>
          </p:nvSpPr>
          <p:spPr>
            <a:xfrm>
              <a:off x="725941" y="5694791"/>
              <a:ext cx="156483" cy="145598"/>
            </a:xfrm>
            <a:prstGeom prst="star5">
              <a:avLst/>
            </a:prstGeom>
            <a:solidFill>
              <a:srgbClr val="C00000"/>
            </a:solidFill>
            <a:ln w="127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Futura Std Medium" pitchFamily="34" charset="0"/>
              </a:endParaRPr>
            </a:p>
          </p:txBody>
        </p:sp>
      </p:grpSp>
      <p:sp>
        <p:nvSpPr>
          <p:cNvPr id="23" name="TextBox 22">
            <a:extLst>
              <a:ext uri="{FF2B5EF4-FFF2-40B4-BE49-F238E27FC236}">
                <a16:creationId xmlns:a16="http://schemas.microsoft.com/office/drawing/2014/main" id="{B7C26529-3AEE-4444-8BFA-865F10FD6B39}"/>
              </a:ext>
            </a:extLst>
          </p:cNvPr>
          <p:cNvSpPr txBox="1"/>
          <p:nvPr/>
        </p:nvSpPr>
        <p:spPr>
          <a:xfrm>
            <a:off x="610582" y="4346141"/>
            <a:ext cx="5333017" cy="55399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000" b="1" i="1" dirty="0">
                <a:solidFill>
                  <a:schemeClr val="tx2">
                    <a:lumMod val="50000"/>
                  </a:schemeClr>
                </a:solidFill>
                <a:effectLst>
                  <a:outerShdw dist="38100" dir="2760000" algn="tl" rotWithShape="0">
                    <a:srgbClr val="C00000"/>
                  </a:outerShdw>
                </a:effectLst>
                <a:latin typeface="Futura Std Medium" pitchFamily="34" charset="0"/>
              </a:rPr>
              <a:t>Music-O-Meter</a:t>
            </a:r>
            <a:endParaRPr lang="en-US" sz="3000" b="1" i="1" dirty="0">
              <a:solidFill>
                <a:schemeClr val="tx2">
                  <a:lumMod val="50000"/>
                </a:schemeClr>
              </a:solidFill>
              <a:effectLst>
                <a:outerShdw dist="38100" dir="2760000" algn="tl" rotWithShape="0">
                  <a:srgbClr val="C00000"/>
                </a:outerShdw>
              </a:effectLst>
              <a:latin typeface="Futura Std Medium" pitchFamily="34" charset="0"/>
              <a:cs typeface="Calibri"/>
            </a:endParaRPr>
          </a:p>
        </p:txBody>
      </p:sp>
    </p:spTree>
    <p:extLst>
      <p:ext uri="{BB962C8B-B14F-4D97-AF65-F5344CB8AC3E}">
        <p14:creationId xmlns:p14="http://schemas.microsoft.com/office/powerpoint/2010/main" val="1846456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iterate type="lt">
                                    <p:tmPct val="8000"/>
                                  </p:iterate>
                                  <p:childTnLst>
                                    <p:set>
                                      <p:cBhvr>
                                        <p:cTn id="6" dur="1" fill="hold">
                                          <p:stCondLst>
                                            <p:cond delay="0"/>
                                          </p:stCondLst>
                                        </p:cTn>
                                        <p:tgtEl>
                                          <p:spTgt spid="23"/>
                                        </p:tgtEl>
                                        <p:attrNameLst>
                                          <p:attrName>style.visibility</p:attrName>
                                        </p:attrNameLst>
                                      </p:cBhvr>
                                      <p:to>
                                        <p:strVal val="visible"/>
                                      </p:to>
                                    </p:set>
                                    <p:animEffect transition="in" filter="wipe(down)">
                                      <p:cBhvr>
                                        <p:cTn id="7" dur="580">
                                          <p:stCondLst>
                                            <p:cond delay="0"/>
                                          </p:stCondLst>
                                        </p:cTn>
                                        <p:tgtEl>
                                          <p:spTgt spid="23"/>
                                        </p:tgtEl>
                                      </p:cBhvr>
                                    </p:animEffect>
                                    <p:anim calcmode="lin" valueType="num">
                                      <p:cBhvr>
                                        <p:cTn id="8"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13" dur="26">
                                          <p:stCondLst>
                                            <p:cond delay="650"/>
                                          </p:stCondLst>
                                        </p:cTn>
                                        <p:tgtEl>
                                          <p:spTgt spid="23"/>
                                        </p:tgtEl>
                                      </p:cBhvr>
                                      <p:to x="100000" y="60000"/>
                                    </p:animScale>
                                    <p:animScale>
                                      <p:cBhvr>
                                        <p:cTn id="14" dur="166" decel="50000">
                                          <p:stCondLst>
                                            <p:cond delay="676"/>
                                          </p:stCondLst>
                                        </p:cTn>
                                        <p:tgtEl>
                                          <p:spTgt spid="23"/>
                                        </p:tgtEl>
                                      </p:cBhvr>
                                      <p:to x="100000" y="100000"/>
                                    </p:animScale>
                                    <p:animScale>
                                      <p:cBhvr>
                                        <p:cTn id="15" dur="26">
                                          <p:stCondLst>
                                            <p:cond delay="1312"/>
                                          </p:stCondLst>
                                        </p:cTn>
                                        <p:tgtEl>
                                          <p:spTgt spid="23"/>
                                        </p:tgtEl>
                                      </p:cBhvr>
                                      <p:to x="100000" y="80000"/>
                                    </p:animScale>
                                    <p:animScale>
                                      <p:cBhvr>
                                        <p:cTn id="16" dur="166" decel="50000">
                                          <p:stCondLst>
                                            <p:cond delay="1338"/>
                                          </p:stCondLst>
                                        </p:cTn>
                                        <p:tgtEl>
                                          <p:spTgt spid="23"/>
                                        </p:tgtEl>
                                      </p:cBhvr>
                                      <p:to x="100000" y="100000"/>
                                    </p:animScale>
                                    <p:animScale>
                                      <p:cBhvr>
                                        <p:cTn id="17" dur="26">
                                          <p:stCondLst>
                                            <p:cond delay="1642"/>
                                          </p:stCondLst>
                                        </p:cTn>
                                        <p:tgtEl>
                                          <p:spTgt spid="23"/>
                                        </p:tgtEl>
                                      </p:cBhvr>
                                      <p:to x="100000" y="90000"/>
                                    </p:animScale>
                                    <p:animScale>
                                      <p:cBhvr>
                                        <p:cTn id="18" dur="166" decel="50000">
                                          <p:stCondLst>
                                            <p:cond delay="1668"/>
                                          </p:stCondLst>
                                        </p:cTn>
                                        <p:tgtEl>
                                          <p:spTgt spid="23"/>
                                        </p:tgtEl>
                                      </p:cBhvr>
                                      <p:to x="100000" y="100000"/>
                                    </p:animScale>
                                    <p:animScale>
                                      <p:cBhvr>
                                        <p:cTn id="19" dur="26">
                                          <p:stCondLst>
                                            <p:cond delay="1808"/>
                                          </p:stCondLst>
                                        </p:cTn>
                                        <p:tgtEl>
                                          <p:spTgt spid="23"/>
                                        </p:tgtEl>
                                      </p:cBhvr>
                                      <p:to x="100000" y="95000"/>
                                    </p:animScale>
                                    <p:animScale>
                                      <p:cBhvr>
                                        <p:cTn id="20" dur="166" decel="50000">
                                          <p:stCondLst>
                                            <p:cond delay="1834"/>
                                          </p:stCondLst>
                                        </p:cTn>
                                        <p:tgtEl>
                                          <p:spTgt spid="2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animEffect transition="in" filter="fad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fltVal val="0"/>
                                          </p:val>
                                        </p:tav>
                                        <p:tav tm="100000">
                                          <p:val>
                                            <p:strVal val="#ppt_w"/>
                                          </p:val>
                                        </p:tav>
                                      </p:tavLst>
                                    </p:anim>
                                    <p:anim calcmode="lin" valueType="num">
                                      <p:cBhvr>
                                        <p:cTn id="33" dur="500" fill="hold"/>
                                        <p:tgtEl>
                                          <p:spTgt spid="5"/>
                                        </p:tgtEl>
                                        <p:attrNameLst>
                                          <p:attrName>ppt_h</p:attrName>
                                        </p:attrNameLst>
                                      </p:cBhvr>
                                      <p:tavLst>
                                        <p:tav tm="0">
                                          <p:val>
                                            <p:fltVal val="0"/>
                                          </p:val>
                                        </p:tav>
                                        <p:tav tm="100000">
                                          <p:val>
                                            <p:strVal val="#ppt_h"/>
                                          </p:val>
                                        </p:tav>
                                      </p:tavLst>
                                    </p:anim>
                                    <p:animEffect transition="in" filter="fade">
                                      <p:cBhvr>
                                        <p:cTn id="3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8A22C9CE-5EC7-4276-BC45-8DC0EF867BDE}"/>
              </a:ext>
            </a:extLst>
          </p:cNvPr>
          <p:cNvSpPr/>
          <p:nvPr/>
        </p:nvSpPr>
        <p:spPr>
          <a:xfrm>
            <a:off x="7744059" y="4676274"/>
            <a:ext cx="2852821" cy="1489243"/>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BA425C9-11B6-41E3-9D39-20456A20757D}"/>
              </a:ext>
            </a:extLst>
          </p:cNvPr>
          <p:cNvSpPr/>
          <p:nvPr/>
        </p:nvSpPr>
        <p:spPr>
          <a:xfrm>
            <a:off x="4669590" y="4676273"/>
            <a:ext cx="2852821" cy="1489243"/>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0302E88-0F3E-46B0-A13C-01FD8BE47E7A}"/>
              </a:ext>
            </a:extLst>
          </p:cNvPr>
          <p:cNvSpPr/>
          <p:nvPr/>
        </p:nvSpPr>
        <p:spPr>
          <a:xfrm>
            <a:off x="6206035" y="2938378"/>
            <a:ext cx="2852821" cy="148924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8004F6B-A119-48C9-955A-A34261226490}"/>
              </a:ext>
            </a:extLst>
          </p:cNvPr>
          <p:cNvSpPr/>
          <p:nvPr/>
        </p:nvSpPr>
        <p:spPr>
          <a:xfrm>
            <a:off x="4669590" y="1328468"/>
            <a:ext cx="2852821" cy="148924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1625153-A073-44D3-8C7C-C454C2483354}"/>
              </a:ext>
            </a:extLst>
          </p:cNvPr>
          <p:cNvSpPr/>
          <p:nvPr/>
        </p:nvSpPr>
        <p:spPr>
          <a:xfrm>
            <a:off x="3125537" y="2938378"/>
            <a:ext cx="2852821" cy="1489243"/>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5A3CC05D-096E-46B8-A1BC-DE33F94A04B8}"/>
              </a:ext>
            </a:extLst>
          </p:cNvPr>
          <p:cNvSpPr txBox="1"/>
          <p:nvPr/>
        </p:nvSpPr>
        <p:spPr>
          <a:xfrm>
            <a:off x="6570774" y="3354135"/>
            <a:ext cx="2123342" cy="61555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3400" dirty="0">
                <a:latin typeface="Futura Std Medium"/>
              </a:rPr>
              <a:t>Harmony</a:t>
            </a:r>
          </a:p>
        </p:txBody>
      </p:sp>
      <p:sp>
        <p:nvSpPr>
          <p:cNvPr id="8" name="TextBox 7">
            <a:extLst>
              <a:ext uri="{FF2B5EF4-FFF2-40B4-BE49-F238E27FC236}">
                <a16:creationId xmlns:a16="http://schemas.microsoft.com/office/drawing/2014/main" id="{E2E18EED-F185-4569-A62A-927EB8DEA940}"/>
              </a:ext>
            </a:extLst>
          </p:cNvPr>
          <p:cNvSpPr txBox="1"/>
          <p:nvPr/>
        </p:nvSpPr>
        <p:spPr>
          <a:xfrm>
            <a:off x="5311114" y="1749925"/>
            <a:ext cx="1569773" cy="61555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3400" dirty="0">
                <a:latin typeface="Futura Std Medium"/>
              </a:rPr>
              <a:t>Timbre</a:t>
            </a:r>
          </a:p>
        </p:txBody>
      </p:sp>
      <p:sp>
        <p:nvSpPr>
          <p:cNvPr id="10" name="TextBox 9">
            <a:extLst>
              <a:ext uri="{FF2B5EF4-FFF2-40B4-BE49-F238E27FC236}">
                <a16:creationId xmlns:a16="http://schemas.microsoft.com/office/drawing/2014/main" id="{95A2E764-92F6-46A1-953C-946840C3C3DF}"/>
              </a:ext>
            </a:extLst>
          </p:cNvPr>
          <p:cNvSpPr txBox="1"/>
          <p:nvPr/>
        </p:nvSpPr>
        <p:spPr>
          <a:xfrm>
            <a:off x="5141686" y="5051925"/>
            <a:ext cx="1908629" cy="61555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400" dirty="0">
                <a:latin typeface="Futura Std Medium"/>
              </a:rPr>
              <a:t>Tempo</a:t>
            </a:r>
          </a:p>
        </p:txBody>
      </p:sp>
      <p:sp>
        <p:nvSpPr>
          <p:cNvPr id="11" name="TextBox 10">
            <a:extLst>
              <a:ext uri="{FF2B5EF4-FFF2-40B4-BE49-F238E27FC236}">
                <a16:creationId xmlns:a16="http://schemas.microsoft.com/office/drawing/2014/main" id="{F7E80F07-A327-44A7-BA38-32BE46DC94FF}"/>
              </a:ext>
            </a:extLst>
          </p:cNvPr>
          <p:cNvSpPr txBox="1"/>
          <p:nvPr/>
        </p:nvSpPr>
        <p:spPr>
          <a:xfrm>
            <a:off x="7994507" y="5097729"/>
            <a:ext cx="2348602" cy="61555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3400" dirty="0">
                <a:latin typeface="Futura Std Medium"/>
              </a:rPr>
              <a:t>Dynamics</a:t>
            </a:r>
          </a:p>
        </p:txBody>
      </p:sp>
      <p:sp>
        <p:nvSpPr>
          <p:cNvPr id="2" name="Rectangle 1">
            <a:extLst>
              <a:ext uri="{FF2B5EF4-FFF2-40B4-BE49-F238E27FC236}">
                <a16:creationId xmlns:a16="http://schemas.microsoft.com/office/drawing/2014/main" id="{83795A0A-C83D-4E1B-919E-1FE5F845DA54}"/>
              </a:ext>
            </a:extLst>
          </p:cNvPr>
          <p:cNvSpPr/>
          <p:nvPr/>
        </p:nvSpPr>
        <p:spPr>
          <a:xfrm>
            <a:off x="1598444" y="4676274"/>
            <a:ext cx="2852821" cy="1489243"/>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1BB169D-8F67-4A44-906F-9F5667E39264}"/>
              </a:ext>
            </a:extLst>
          </p:cNvPr>
          <p:cNvSpPr txBox="1"/>
          <p:nvPr/>
        </p:nvSpPr>
        <p:spPr>
          <a:xfrm>
            <a:off x="2121854" y="5051925"/>
            <a:ext cx="1783172" cy="61555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3400" dirty="0">
                <a:latin typeface="Futura Std Medium"/>
              </a:rPr>
              <a:t>Rhythm</a:t>
            </a:r>
          </a:p>
        </p:txBody>
      </p:sp>
      <p:sp>
        <p:nvSpPr>
          <p:cNvPr id="7" name="TextBox 6">
            <a:extLst>
              <a:ext uri="{FF2B5EF4-FFF2-40B4-BE49-F238E27FC236}">
                <a16:creationId xmlns:a16="http://schemas.microsoft.com/office/drawing/2014/main" id="{3B4E3D19-EDA7-479A-BAAA-14B441F29C51}"/>
              </a:ext>
            </a:extLst>
          </p:cNvPr>
          <p:cNvSpPr txBox="1"/>
          <p:nvPr/>
        </p:nvSpPr>
        <p:spPr>
          <a:xfrm>
            <a:off x="3662789" y="3354135"/>
            <a:ext cx="1778316" cy="61555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3400" dirty="0">
                <a:latin typeface="Futura Std Medium"/>
              </a:rPr>
              <a:t>Melody</a:t>
            </a:r>
          </a:p>
        </p:txBody>
      </p:sp>
      <p:sp>
        <p:nvSpPr>
          <p:cNvPr id="17" name="Title 1">
            <a:extLst>
              <a:ext uri="{FF2B5EF4-FFF2-40B4-BE49-F238E27FC236}">
                <a16:creationId xmlns:a16="http://schemas.microsoft.com/office/drawing/2014/main" id="{F5A70DB5-0BAE-4EB1-A7E7-1BB7F2EB8A65}"/>
              </a:ext>
            </a:extLst>
          </p:cNvPr>
          <p:cNvSpPr>
            <a:spLocks noGrp="1"/>
          </p:cNvSpPr>
          <p:nvPr>
            <p:ph type="title"/>
          </p:nvPr>
        </p:nvSpPr>
        <p:spPr>
          <a:xfrm>
            <a:off x="613281" y="370323"/>
            <a:ext cx="4108065" cy="630406"/>
          </a:xfrm>
        </p:spPr>
        <p:txBody>
          <a:bodyPr>
            <a:noAutofit/>
          </a:bodyPr>
          <a:lstStyle/>
          <a:p>
            <a:r>
              <a:rPr lang="en-US" dirty="0">
                <a:solidFill>
                  <a:srgbClr val="FFFFFF"/>
                </a:solidFill>
                <a:latin typeface="Futura Std Medium" pitchFamily="34" charset="0"/>
                <a:cs typeface="Calibri Light"/>
              </a:rPr>
              <a:t>The Elements</a:t>
            </a:r>
          </a:p>
        </p:txBody>
      </p:sp>
    </p:spTree>
    <p:extLst>
      <p:ext uri="{BB962C8B-B14F-4D97-AF65-F5344CB8AC3E}">
        <p14:creationId xmlns:p14="http://schemas.microsoft.com/office/powerpoint/2010/main" val="3165540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0-#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fill="hold"/>
                                        <p:tgtEl>
                                          <p:spTgt spid="12"/>
                                        </p:tgtEl>
                                        <p:attrNameLst>
                                          <p:attrName>ppt_x</p:attrName>
                                        </p:attrNameLst>
                                      </p:cBhvr>
                                      <p:tavLst>
                                        <p:tav tm="0">
                                          <p:val>
                                            <p:strVal val="#ppt_x"/>
                                          </p:val>
                                        </p:tav>
                                        <p:tav tm="100000">
                                          <p:val>
                                            <p:strVal val="#ppt_x"/>
                                          </p:val>
                                        </p:tav>
                                      </p:tavLst>
                                    </p:anim>
                                    <p:anim calcmode="lin" valueType="num">
                                      <p:cBhvr additive="base">
                                        <p:cTn id="18" dur="500" fill="hold"/>
                                        <p:tgtEl>
                                          <p:spTgt spid="12"/>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fill="hold"/>
                                        <p:tgtEl>
                                          <p:spTgt spid="13"/>
                                        </p:tgtEl>
                                        <p:attrNameLst>
                                          <p:attrName>ppt_x</p:attrName>
                                        </p:attrNameLst>
                                      </p:cBhvr>
                                      <p:tavLst>
                                        <p:tav tm="0">
                                          <p:val>
                                            <p:strVal val="1+#ppt_w/2"/>
                                          </p:val>
                                        </p:tav>
                                        <p:tav tm="100000">
                                          <p:val>
                                            <p:strVal val="#ppt_x"/>
                                          </p:val>
                                        </p:tav>
                                      </p:tavLst>
                                    </p:anim>
                                    <p:anim calcmode="lin" valueType="num">
                                      <p:cBhvr additive="base">
                                        <p:cTn id="28" dur="500" fill="hold"/>
                                        <p:tgtEl>
                                          <p:spTgt spid="13"/>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1+#ppt_w/2"/>
                                          </p:val>
                                        </p:tav>
                                        <p:tav tm="100000">
                                          <p:val>
                                            <p:strVal val="#ppt_x"/>
                                          </p:val>
                                        </p:tav>
                                      </p:tavLst>
                                    </p:anim>
                                    <p:anim calcmode="lin" valueType="num">
                                      <p:cBhvr additive="base">
                                        <p:cTn id="32"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anim calcmode="lin" valueType="num">
                                      <p:cBhvr>
                                        <p:cTn id="38" dur="500" fill="hold"/>
                                        <p:tgtEl>
                                          <p:spTgt spid="14"/>
                                        </p:tgtEl>
                                        <p:attrNameLst>
                                          <p:attrName>ppt_x</p:attrName>
                                        </p:attrNameLst>
                                      </p:cBhvr>
                                      <p:tavLst>
                                        <p:tav tm="0">
                                          <p:val>
                                            <p:strVal val="#ppt_x"/>
                                          </p:val>
                                        </p:tav>
                                        <p:tav tm="100000">
                                          <p:val>
                                            <p:strVal val="#ppt_x"/>
                                          </p:val>
                                        </p:tav>
                                      </p:tavLst>
                                    </p:anim>
                                    <p:anim calcmode="lin" valueType="num">
                                      <p:cBhvr>
                                        <p:cTn id="39" dur="500" fill="hold"/>
                                        <p:tgtEl>
                                          <p:spTgt spid="14"/>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7"/>
                                        </p:tgtEl>
                                        <p:attrNameLst>
                                          <p:attrName>style.visibility</p:attrName>
                                        </p:attrNameLst>
                                      </p:cBhvr>
                                      <p:to>
                                        <p:strVal val="visible"/>
                                      </p:to>
                                    </p:set>
                                    <p:animEffect transition="in" filter="fade">
                                      <p:cBhvr>
                                        <p:cTn id="42" dur="500"/>
                                        <p:tgtEl>
                                          <p:spTgt spid="7"/>
                                        </p:tgtEl>
                                      </p:cBhvr>
                                    </p:animEffect>
                                    <p:anim calcmode="lin" valueType="num">
                                      <p:cBhvr>
                                        <p:cTn id="43" dur="500" fill="hold"/>
                                        <p:tgtEl>
                                          <p:spTgt spid="7"/>
                                        </p:tgtEl>
                                        <p:attrNameLst>
                                          <p:attrName>ppt_x</p:attrName>
                                        </p:attrNameLst>
                                      </p:cBhvr>
                                      <p:tavLst>
                                        <p:tav tm="0">
                                          <p:val>
                                            <p:strVal val="#ppt_x"/>
                                          </p:val>
                                        </p:tav>
                                        <p:tav tm="100000">
                                          <p:val>
                                            <p:strVal val="#ppt_x"/>
                                          </p:val>
                                        </p:tav>
                                      </p:tavLst>
                                    </p:anim>
                                    <p:anim calcmode="lin" valueType="num">
                                      <p:cBhvr>
                                        <p:cTn id="44" dur="5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fade">
                                      <p:cBhvr>
                                        <p:cTn id="49" dur="500"/>
                                        <p:tgtEl>
                                          <p:spTgt spid="15"/>
                                        </p:tgtEl>
                                      </p:cBhvr>
                                    </p:animEffect>
                                    <p:anim calcmode="lin" valueType="num">
                                      <p:cBhvr>
                                        <p:cTn id="50" dur="500" fill="hold"/>
                                        <p:tgtEl>
                                          <p:spTgt spid="15"/>
                                        </p:tgtEl>
                                        <p:attrNameLst>
                                          <p:attrName>ppt_x</p:attrName>
                                        </p:attrNameLst>
                                      </p:cBhvr>
                                      <p:tavLst>
                                        <p:tav tm="0">
                                          <p:val>
                                            <p:strVal val="#ppt_x"/>
                                          </p:val>
                                        </p:tav>
                                        <p:tav tm="100000">
                                          <p:val>
                                            <p:strVal val="#ppt_x"/>
                                          </p:val>
                                        </p:tav>
                                      </p:tavLst>
                                    </p:anim>
                                    <p:anim calcmode="lin" valueType="num">
                                      <p:cBhvr>
                                        <p:cTn id="51" dur="500" fill="hold"/>
                                        <p:tgtEl>
                                          <p:spTgt spid="15"/>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4"/>
                                        </p:tgtEl>
                                        <p:attrNameLst>
                                          <p:attrName>style.visibility</p:attrName>
                                        </p:attrNameLst>
                                      </p:cBhvr>
                                      <p:to>
                                        <p:strVal val="visible"/>
                                      </p:to>
                                    </p:set>
                                    <p:animEffect transition="in" filter="fade">
                                      <p:cBhvr>
                                        <p:cTn id="54" dur="500"/>
                                        <p:tgtEl>
                                          <p:spTgt spid="4"/>
                                        </p:tgtEl>
                                      </p:cBhvr>
                                    </p:animEffect>
                                    <p:anim calcmode="lin" valueType="num">
                                      <p:cBhvr>
                                        <p:cTn id="55" dur="500" fill="hold"/>
                                        <p:tgtEl>
                                          <p:spTgt spid="4"/>
                                        </p:tgtEl>
                                        <p:attrNameLst>
                                          <p:attrName>ppt_x</p:attrName>
                                        </p:attrNameLst>
                                      </p:cBhvr>
                                      <p:tavLst>
                                        <p:tav tm="0">
                                          <p:val>
                                            <p:strVal val="#ppt_x"/>
                                          </p:val>
                                        </p:tav>
                                        <p:tav tm="100000">
                                          <p:val>
                                            <p:strVal val="#ppt_x"/>
                                          </p:val>
                                        </p:tav>
                                      </p:tavLst>
                                    </p:anim>
                                    <p:anim calcmode="lin" valueType="num">
                                      <p:cBhvr>
                                        <p:cTn id="56"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16"/>
                                        </p:tgtEl>
                                        <p:attrNameLst>
                                          <p:attrName>style.visibility</p:attrName>
                                        </p:attrNameLst>
                                      </p:cBhvr>
                                      <p:to>
                                        <p:strVal val="visible"/>
                                      </p:to>
                                    </p:set>
                                    <p:anim calcmode="lin" valueType="num">
                                      <p:cBhvr>
                                        <p:cTn id="61" dur="500" fill="hold"/>
                                        <p:tgtEl>
                                          <p:spTgt spid="16"/>
                                        </p:tgtEl>
                                        <p:attrNameLst>
                                          <p:attrName>ppt_w</p:attrName>
                                        </p:attrNameLst>
                                      </p:cBhvr>
                                      <p:tavLst>
                                        <p:tav tm="0">
                                          <p:val>
                                            <p:fltVal val="0"/>
                                          </p:val>
                                        </p:tav>
                                        <p:tav tm="100000">
                                          <p:val>
                                            <p:strVal val="#ppt_w"/>
                                          </p:val>
                                        </p:tav>
                                      </p:tavLst>
                                    </p:anim>
                                    <p:anim calcmode="lin" valueType="num">
                                      <p:cBhvr>
                                        <p:cTn id="62" dur="500" fill="hold"/>
                                        <p:tgtEl>
                                          <p:spTgt spid="16"/>
                                        </p:tgtEl>
                                        <p:attrNameLst>
                                          <p:attrName>ppt_h</p:attrName>
                                        </p:attrNameLst>
                                      </p:cBhvr>
                                      <p:tavLst>
                                        <p:tav tm="0">
                                          <p:val>
                                            <p:fltVal val="0"/>
                                          </p:val>
                                        </p:tav>
                                        <p:tav tm="100000">
                                          <p:val>
                                            <p:strVal val="#ppt_h"/>
                                          </p:val>
                                        </p:tav>
                                      </p:tavLst>
                                    </p:anim>
                                    <p:animEffect transition="in" filter="fade">
                                      <p:cBhvr>
                                        <p:cTn id="63" dur="500"/>
                                        <p:tgtEl>
                                          <p:spTgt spid="16"/>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8"/>
                                        </p:tgtEl>
                                        <p:attrNameLst>
                                          <p:attrName>style.visibility</p:attrName>
                                        </p:attrNameLst>
                                      </p:cBhvr>
                                      <p:to>
                                        <p:strVal val="visible"/>
                                      </p:to>
                                    </p:set>
                                    <p:anim calcmode="lin" valueType="num">
                                      <p:cBhvr>
                                        <p:cTn id="66" dur="500" fill="hold"/>
                                        <p:tgtEl>
                                          <p:spTgt spid="8"/>
                                        </p:tgtEl>
                                        <p:attrNameLst>
                                          <p:attrName>ppt_w</p:attrName>
                                        </p:attrNameLst>
                                      </p:cBhvr>
                                      <p:tavLst>
                                        <p:tav tm="0">
                                          <p:val>
                                            <p:fltVal val="0"/>
                                          </p:val>
                                        </p:tav>
                                        <p:tav tm="100000">
                                          <p:val>
                                            <p:strVal val="#ppt_w"/>
                                          </p:val>
                                        </p:tav>
                                      </p:tavLst>
                                    </p:anim>
                                    <p:anim calcmode="lin" valueType="num">
                                      <p:cBhvr>
                                        <p:cTn id="67" dur="500" fill="hold"/>
                                        <p:tgtEl>
                                          <p:spTgt spid="8"/>
                                        </p:tgtEl>
                                        <p:attrNameLst>
                                          <p:attrName>ppt_h</p:attrName>
                                        </p:attrNameLst>
                                      </p:cBhvr>
                                      <p:tavLst>
                                        <p:tav tm="0">
                                          <p:val>
                                            <p:fltVal val="0"/>
                                          </p:val>
                                        </p:tav>
                                        <p:tav tm="100000">
                                          <p:val>
                                            <p:strVal val="#ppt_h"/>
                                          </p:val>
                                        </p:tav>
                                      </p:tavLst>
                                    </p:anim>
                                    <p:animEffect transition="in" filter="fade">
                                      <p:cBhvr>
                                        <p:cTn id="6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2" grpId="0" animBg="1"/>
      <p:bldP spid="15" grpId="0" animBg="1"/>
      <p:bldP spid="16" grpId="0" animBg="1"/>
      <p:bldP spid="14" grpId="0" animBg="1"/>
      <p:bldP spid="4" grpId="0"/>
      <p:bldP spid="8" grpId="0"/>
      <p:bldP spid="10" grpId="0"/>
      <p:bldP spid="11" grpId="0"/>
      <p:bldP spid="2" grpId="0" animBg="1"/>
      <p:bldP spid="9"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70DB5-0BAE-4EB1-A7E7-1BB7F2EB8A65}"/>
              </a:ext>
            </a:extLst>
          </p:cNvPr>
          <p:cNvSpPr>
            <a:spLocks noGrp="1"/>
          </p:cNvSpPr>
          <p:nvPr>
            <p:ph type="title"/>
          </p:nvPr>
        </p:nvSpPr>
        <p:spPr>
          <a:xfrm>
            <a:off x="196516" y="258178"/>
            <a:ext cx="2120232" cy="630406"/>
          </a:xfrm>
        </p:spPr>
        <p:txBody>
          <a:bodyPr>
            <a:noAutofit/>
          </a:bodyPr>
          <a:lstStyle/>
          <a:p>
            <a:r>
              <a:rPr lang="en-US" dirty="0">
                <a:solidFill>
                  <a:srgbClr val="FFFFFF"/>
                </a:solidFill>
                <a:latin typeface="Futura Std Medium" pitchFamily="34" charset="0"/>
                <a:cs typeface="Calibri Light"/>
              </a:rPr>
              <a:t>Timbre</a:t>
            </a:r>
          </a:p>
        </p:txBody>
      </p:sp>
      <p:sp>
        <p:nvSpPr>
          <p:cNvPr id="3" name="Content Placeholder 2">
            <a:extLst>
              <a:ext uri="{FF2B5EF4-FFF2-40B4-BE49-F238E27FC236}">
                <a16:creationId xmlns:a16="http://schemas.microsoft.com/office/drawing/2014/main" id="{AC20879A-C185-4FE1-89D6-BCB971B6C6AF}"/>
              </a:ext>
            </a:extLst>
          </p:cNvPr>
          <p:cNvSpPr>
            <a:spLocks noGrp="1"/>
          </p:cNvSpPr>
          <p:nvPr>
            <p:ph idx="1"/>
          </p:nvPr>
        </p:nvSpPr>
        <p:spPr>
          <a:xfrm>
            <a:off x="613913" y="1601338"/>
            <a:ext cx="10964174" cy="1603375"/>
          </a:xfrm>
        </p:spPr>
        <p:txBody>
          <a:bodyPr vert="horz" lIns="91440" tIns="45720" rIns="91440" bIns="45720" rtlCol="0" anchor="t">
            <a:noAutofit/>
          </a:bodyPr>
          <a:lstStyle/>
          <a:p>
            <a:pPr marL="0" indent="0">
              <a:buNone/>
            </a:pPr>
            <a:r>
              <a:rPr lang="en-US" sz="3000" dirty="0">
                <a:latin typeface="Futura Std Medium" pitchFamily="34" charset="0"/>
                <a:cs typeface="Calibri"/>
              </a:rPr>
              <a:t>Instruments are like people in that they each have unique voices. We can identify instruments using their individual sound or their </a:t>
            </a:r>
            <a:r>
              <a:rPr lang="en-US" sz="3000" b="1" i="1" dirty="0">
                <a:solidFill>
                  <a:srgbClr val="C00000"/>
                </a:solidFill>
                <a:latin typeface="Futura Std Medium" pitchFamily="34" charset="0"/>
                <a:cs typeface="Calibri"/>
              </a:rPr>
              <a:t>timbre</a:t>
            </a:r>
            <a:r>
              <a:rPr lang="en-US" sz="3000" i="1" dirty="0">
                <a:solidFill>
                  <a:srgbClr val="C00000"/>
                </a:solidFill>
                <a:latin typeface="Futura Std Medium" pitchFamily="34" charset="0"/>
                <a:cs typeface="Calibri"/>
              </a:rPr>
              <a:t> </a:t>
            </a:r>
            <a:r>
              <a:rPr lang="en-US" sz="3000" dirty="0">
                <a:latin typeface="Futura Std Medium" pitchFamily="34" charset="0"/>
                <a:cs typeface="Calibri"/>
              </a:rPr>
              <a:t>even when they are playing the same notes.</a:t>
            </a:r>
          </a:p>
          <a:p>
            <a:pPr marL="0" indent="0">
              <a:buNone/>
            </a:pPr>
            <a:endParaRPr lang="en-US" sz="3000" dirty="0">
              <a:latin typeface="Futura Std Medium" pitchFamily="34" charset="0"/>
              <a:cs typeface="Calibri"/>
            </a:endParaRPr>
          </a:p>
        </p:txBody>
      </p:sp>
      <p:sp>
        <p:nvSpPr>
          <p:cNvPr id="6" name="TextBox 5">
            <a:extLst>
              <a:ext uri="{FF2B5EF4-FFF2-40B4-BE49-F238E27FC236}">
                <a16:creationId xmlns:a16="http://schemas.microsoft.com/office/drawing/2014/main" id="{BBC4FF59-F34D-49A2-8FDC-104B1A6C3361}"/>
              </a:ext>
            </a:extLst>
          </p:cNvPr>
          <p:cNvSpPr txBox="1"/>
          <p:nvPr/>
        </p:nvSpPr>
        <p:spPr>
          <a:xfrm rot="-600000">
            <a:off x="3665052" y="5214200"/>
            <a:ext cx="7125236" cy="830997"/>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800" b="1" dirty="0">
                <a:solidFill>
                  <a:srgbClr val="C00000"/>
                </a:solidFill>
                <a:effectLst>
                  <a:outerShdw dist="63500" dir="2700000" algn="tl" rotWithShape="0">
                    <a:schemeClr val="accent1">
                      <a:lumMod val="50000"/>
                    </a:schemeClr>
                  </a:outerShdw>
                </a:effectLst>
                <a:latin typeface="MV Boli" panose="02000500030200090000" pitchFamily="2" charset="0"/>
                <a:cs typeface="MV Boli" panose="02000500030200090000" pitchFamily="2" charset="0"/>
              </a:rPr>
              <a:t>Let's play with Timbre!</a:t>
            </a:r>
          </a:p>
        </p:txBody>
      </p:sp>
      <p:sp>
        <p:nvSpPr>
          <p:cNvPr id="8" name="Content Placeholder 2">
            <a:extLst>
              <a:ext uri="{FF2B5EF4-FFF2-40B4-BE49-F238E27FC236}">
                <a16:creationId xmlns:a16="http://schemas.microsoft.com/office/drawing/2014/main" id="{AC20879A-C185-4FE1-89D6-BCB971B6C6AF}"/>
              </a:ext>
            </a:extLst>
          </p:cNvPr>
          <p:cNvSpPr txBox="1">
            <a:spLocks/>
          </p:cNvSpPr>
          <p:nvPr/>
        </p:nvSpPr>
        <p:spPr>
          <a:xfrm>
            <a:off x="603849" y="3446252"/>
            <a:ext cx="10981426" cy="867838"/>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000" b="1" dirty="0">
                <a:solidFill>
                  <a:srgbClr val="C00000"/>
                </a:solidFill>
                <a:latin typeface="Futura Std Medium" pitchFamily="34" charset="0"/>
                <a:cs typeface="Calibri"/>
              </a:rPr>
              <a:t>Timbre </a:t>
            </a:r>
            <a:r>
              <a:rPr lang="en-US" sz="2000" b="1" i="1" dirty="0">
                <a:solidFill>
                  <a:srgbClr val="C00000"/>
                </a:solidFill>
                <a:latin typeface="Futura Std Medium" pitchFamily="34" charset="0"/>
                <a:cs typeface="Calibri"/>
              </a:rPr>
              <a:t>(t-am-</a:t>
            </a:r>
            <a:r>
              <a:rPr lang="en-US" sz="2000" b="1" i="1" dirty="0" err="1">
                <a:solidFill>
                  <a:srgbClr val="C00000"/>
                </a:solidFill>
                <a:latin typeface="Futura Std Medium" pitchFamily="34" charset="0"/>
                <a:cs typeface="Calibri"/>
              </a:rPr>
              <a:t>ber</a:t>
            </a:r>
            <a:r>
              <a:rPr lang="en-US" sz="2000" b="1" i="1" dirty="0">
                <a:solidFill>
                  <a:srgbClr val="C00000"/>
                </a:solidFill>
                <a:latin typeface="Futura Std Medium" pitchFamily="34" charset="0"/>
                <a:cs typeface="Calibri"/>
              </a:rPr>
              <a:t>)</a:t>
            </a:r>
            <a:r>
              <a:rPr lang="en-US" sz="3000" b="1" dirty="0">
                <a:solidFill>
                  <a:srgbClr val="C00000"/>
                </a:solidFill>
                <a:latin typeface="Futura Std Medium" pitchFamily="34" charset="0"/>
                <a:cs typeface="Calibri"/>
              </a:rPr>
              <a:t> </a:t>
            </a:r>
            <a:r>
              <a:rPr lang="en-US" sz="3000" dirty="0">
                <a:latin typeface="Futura Std Medium" pitchFamily="34" charset="0"/>
                <a:cs typeface="Calibri"/>
              </a:rPr>
              <a:t>– an instrument's unique voice or sound that makes it different from another instrument. </a:t>
            </a:r>
          </a:p>
          <a:p>
            <a:pPr marL="0" indent="0">
              <a:buFont typeface="Arial" panose="020B0604020202020204" pitchFamily="34" charset="0"/>
              <a:buNone/>
            </a:pPr>
            <a:endParaRPr lang="en-US" sz="3000" dirty="0">
              <a:latin typeface="Futura Std Medium" pitchFamily="34" charset="0"/>
              <a:cs typeface="Calibri"/>
            </a:endParaRPr>
          </a:p>
        </p:txBody>
      </p:sp>
    </p:spTree>
    <p:extLst>
      <p:ext uri="{BB962C8B-B14F-4D97-AF65-F5344CB8AC3E}">
        <p14:creationId xmlns:p14="http://schemas.microsoft.com/office/powerpoint/2010/main" val="2247379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iterate type="wd">
                                    <p:tmPct val="8000"/>
                                  </p:iterate>
                                  <p:childTnLst>
                                    <p:set>
                                      <p:cBhvr>
                                        <p:cTn id="11" dur="1" fill="hold">
                                          <p:stCondLst>
                                            <p:cond delay="0"/>
                                          </p:stCondLst>
                                        </p:cTn>
                                        <p:tgtEl>
                                          <p:spTgt spid="6"/>
                                        </p:tgtEl>
                                        <p:attrNameLst>
                                          <p:attrName>style.visibility</p:attrName>
                                        </p:attrNameLst>
                                      </p:cBhvr>
                                      <p:to>
                                        <p:strVal val="visible"/>
                                      </p:to>
                                    </p:set>
                                    <p:animEffect transition="in" filter="wipe(down)">
                                      <p:cBhvr>
                                        <p:cTn id="12" dur="580">
                                          <p:stCondLst>
                                            <p:cond delay="0"/>
                                          </p:stCondLst>
                                        </p:cTn>
                                        <p:tgtEl>
                                          <p:spTgt spid="6"/>
                                        </p:tgtEl>
                                      </p:cBhvr>
                                    </p:animEffect>
                                    <p:anim calcmode="lin" valueType="num">
                                      <p:cBhvr>
                                        <p:cTn id="13"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8" dur="26">
                                          <p:stCondLst>
                                            <p:cond delay="650"/>
                                          </p:stCondLst>
                                        </p:cTn>
                                        <p:tgtEl>
                                          <p:spTgt spid="6"/>
                                        </p:tgtEl>
                                      </p:cBhvr>
                                      <p:to x="100000" y="60000"/>
                                    </p:animScale>
                                    <p:animScale>
                                      <p:cBhvr>
                                        <p:cTn id="19" dur="166" decel="50000">
                                          <p:stCondLst>
                                            <p:cond delay="676"/>
                                          </p:stCondLst>
                                        </p:cTn>
                                        <p:tgtEl>
                                          <p:spTgt spid="6"/>
                                        </p:tgtEl>
                                      </p:cBhvr>
                                      <p:to x="100000" y="100000"/>
                                    </p:animScale>
                                    <p:animScale>
                                      <p:cBhvr>
                                        <p:cTn id="20" dur="26">
                                          <p:stCondLst>
                                            <p:cond delay="1312"/>
                                          </p:stCondLst>
                                        </p:cTn>
                                        <p:tgtEl>
                                          <p:spTgt spid="6"/>
                                        </p:tgtEl>
                                      </p:cBhvr>
                                      <p:to x="100000" y="80000"/>
                                    </p:animScale>
                                    <p:animScale>
                                      <p:cBhvr>
                                        <p:cTn id="21" dur="166" decel="50000">
                                          <p:stCondLst>
                                            <p:cond delay="1338"/>
                                          </p:stCondLst>
                                        </p:cTn>
                                        <p:tgtEl>
                                          <p:spTgt spid="6"/>
                                        </p:tgtEl>
                                      </p:cBhvr>
                                      <p:to x="100000" y="100000"/>
                                    </p:animScale>
                                    <p:animScale>
                                      <p:cBhvr>
                                        <p:cTn id="22" dur="26">
                                          <p:stCondLst>
                                            <p:cond delay="1642"/>
                                          </p:stCondLst>
                                        </p:cTn>
                                        <p:tgtEl>
                                          <p:spTgt spid="6"/>
                                        </p:tgtEl>
                                      </p:cBhvr>
                                      <p:to x="100000" y="90000"/>
                                    </p:animScale>
                                    <p:animScale>
                                      <p:cBhvr>
                                        <p:cTn id="23" dur="166" decel="50000">
                                          <p:stCondLst>
                                            <p:cond delay="1668"/>
                                          </p:stCondLst>
                                        </p:cTn>
                                        <p:tgtEl>
                                          <p:spTgt spid="6"/>
                                        </p:tgtEl>
                                      </p:cBhvr>
                                      <p:to x="100000" y="100000"/>
                                    </p:animScale>
                                    <p:animScale>
                                      <p:cBhvr>
                                        <p:cTn id="24" dur="26">
                                          <p:stCondLst>
                                            <p:cond delay="1808"/>
                                          </p:stCondLst>
                                        </p:cTn>
                                        <p:tgtEl>
                                          <p:spTgt spid="6"/>
                                        </p:tgtEl>
                                      </p:cBhvr>
                                      <p:to x="100000" y="95000"/>
                                    </p:animScale>
                                    <p:animScale>
                                      <p:cBhvr>
                                        <p:cTn id="25"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stretch>
            <a:fillRect t="-8000" b="-8000"/>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C26529-3AEE-4444-8BFA-865F10FD6B39}"/>
              </a:ext>
            </a:extLst>
          </p:cNvPr>
          <p:cNvSpPr txBox="1"/>
          <p:nvPr/>
        </p:nvSpPr>
        <p:spPr>
          <a:xfrm>
            <a:off x="610582" y="1295397"/>
            <a:ext cx="2930358" cy="58477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i="1" dirty="0">
                <a:solidFill>
                  <a:schemeClr val="tx2">
                    <a:lumMod val="50000"/>
                  </a:schemeClr>
                </a:solidFill>
                <a:effectLst>
                  <a:outerShdw dist="38100" dir="2760000" algn="tl" rotWithShape="0">
                    <a:srgbClr val="C00000"/>
                  </a:outerShdw>
                </a:effectLst>
                <a:latin typeface="Futura Std Medium" pitchFamily="34" charset="0"/>
              </a:rPr>
              <a:t>Guess Who</a:t>
            </a:r>
            <a:r>
              <a:rPr lang="en-US" sz="3200" b="1" i="1" dirty="0">
                <a:solidFill>
                  <a:schemeClr val="tx2">
                    <a:lumMod val="50000"/>
                  </a:schemeClr>
                </a:solidFill>
                <a:effectLst>
                  <a:outerShdw dist="38100" dir="2760000" algn="tl" rotWithShape="0">
                    <a:srgbClr val="C00000"/>
                  </a:outerShdw>
                </a:effectLst>
                <a:latin typeface="Futura Std Medium" pitchFamily="34" charset="0"/>
                <a:cs typeface="Calibri"/>
              </a:rPr>
              <a:t>!</a:t>
            </a:r>
          </a:p>
        </p:txBody>
      </p:sp>
      <p:sp>
        <p:nvSpPr>
          <p:cNvPr id="2" name="Title 1">
            <a:extLst>
              <a:ext uri="{FF2B5EF4-FFF2-40B4-BE49-F238E27FC236}">
                <a16:creationId xmlns:a16="http://schemas.microsoft.com/office/drawing/2014/main" id="{B0276726-736C-4B33-AF4D-BD37C30FF470}"/>
              </a:ext>
            </a:extLst>
          </p:cNvPr>
          <p:cNvSpPr>
            <a:spLocks noGrp="1"/>
          </p:cNvSpPr>
          <p:nvPr>
            <p:ph type="title"/>
          </p:nvPr>
        </p:nvSpPr>
        <p:spPr>
          <a:xfrm>
            <a:off x="611772" y="328696"/>
            <a:ext cx="3590758" cy="710616"/>
          </a:xfrm>
        </p:spPr>
        <p:txBody>
          <a:bodyPr>
            <a:normAutofit fontScale="90000"/>
          </a:bodyPr>
          <a:lstStyle/>
          <a:p>
            <a:r>
              <a:rPr lang="en-US" dirty="0">
                <a:solidFill>
                  <a:schemeClr val="bg1"/>
                </a:solidFill>
                <a:latin typeface="Futura Std Medium" pitchFamily="34" charset="0"/>
              </a:rPr>
              <a:t>Timbre Games</a:t>
            </a:r>
            <a:endParaRPr lang="en-US" dirty="0">
              <a:solidFill>
                <a:schemeClr val="bg1"/>
              </a:solidFill>
              <a:latin typeface="Futura Std Medium" pitchFamily="34" charset="0"/>
              <a:cs typeface="Calibri Light"/>
            </a:endParaRPr>
          </a:p>
        </p:txBody>
      </p:sp>
      <p:sp>
        <p:nvSpPr>
          <p:cNvPr id="4" name="TextBox 3">
            <a:extLst>
              <a:ext uri="{FF2B5EF4-FFF2-40B4-BE49-F238E27FC236}">
                <a16:creationId xmlns:a16="http://schemas.microsoft.com/office/drawing/2014/main" id="{8D27A30E-A82E-44FA-80DC-31714A9627F5}"/>
              </a:ext>
            </a:extLst>
          </p:cNvPr>
          <p:cNvSpPr txBox="1"/>
          <p:nvPr/>
        </p:nvSpPr>
        <p:spPr>
          <a:xfrm>
            <a:off x="4724400" y="3193715"/>
            <a:ext cx="2743200" cy="369332"/>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dirty="0">
              <a:cs typeface="Calibri"/>
            </a:endParaRPr>
          </a:p>
        </p:txBody>
      </p:sp>
      <p:sp>
        <p:nvSpPr>
          <p:cNvPr id="5" name="TextBox 4">
            <a:extLst>
              <a:ext uri="{FF2B5EF4-FFF2-40B4-BE49-F238E27FC236}">
                <a16:creationId xmlns:a16="http://schemas.microsoft.com/office/drawing/2014/main" id="{06569960-DEEF-493F-A438-E550B6DD1712}"/>
              </a:ext>
            </a:extLst>
          </p:cNvPr>
          <p:cNvSpPr txBox="1"/>
          <p:nvPr/>
        </p:nvSpPr>
        <p:spPr>
          <a:xfrm>
            <a:off x="740611" y="1763294"/>
            <a:ext cx="10840807" cy="192360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1700" dirty="0">
                <a:solidFill>
                  <a:schemeClr val="tx2">
                    <a:lumMod val="50000"/>
                  </a:schemeClr>
                </a:solidFill>
                <a:latin typeface="Futura Std Medium" pitchFamily="34" charset="0"/>
                <a:cs typeface="Calibri"/>
              </a:rPr>
              <a:t>Explain to students that all voices sound different. Your voice sounds different than my voice, and my voice sounds different than your mother's or your aunt's. Instruments also have voices that sound different. </a:t>
            </a:r>
          </a:p>
          <a:p>
            <a:pPr marL="342900" indent="-342900">
              <a:buFont typeface="Arial"/>
              <a:buChar char="•"/>
            </a:pPr>
            <a:r>
              <a:rPr lang="en-US" sz="1700" dirty="0">
                <a:solidFill>
                  <a:schemeClr val="tx2">
                    <a:lumMod val="50000"/>
                  </a:schemeClr>
                </a:solidFill>
                <a:latin typeface="Futura Std Medium" pitchFamily="34" charset="0"/>
              </a:rPr>
              <a:t>Present the class with a silly word like "</a:t>
            </a:r>
            <a:r>
              <a:rPr lang="en-US" sz="1700" dirty="0" err="1">
                <a:solidFill>
                  <a:schemeClr val="tx2">
                    <a:lumMod val="50000"/>
                  </a:schemeClr>
                </a:solidFill>
                <a:latin typeface="Futura Std Medium" pitchFamily="34" charset="0"/>
              </a:rPr>
              <a:t>whoopty</a:t>
            </a:r>
            <a:r>
              <a:rPr lang="en-US" sz="1700" dirty="0">
                <a:solidFill>
                  <a:schemeClr val="tx2">
                    <a:lumMod val="50000"/>
                  </a:schemeClr>
                </a:solidFill>
                <a:latin typeface="Futura Std Medium" pitchFamily="34" charset="0"/>
              </a:rPr>
              <a:t>-doo," and choose three (or four) students to come to the back of the classroom so that the majority of the class is facing away from the three students. </a:t>
            </a:r>
          </a:p>
          <a:p>
            <a:pPr marL="342900" indent="-342900">
              <a:buFont typeface="Arial"/>
              <a:buChar char="•"/>
            </a:pPr>
            <a:r>
              <a:rPr lang="en-US" sz="1700" dirty="0">
                <a:solidFill>
                  <a:schemeClr val="tx2">
                    <a:lumMod val="50000"/>
                  </a:schemeClr>
                </a:solidFill>
                <a:latin typeface="Futura Std Medium" pitchFamily="34" charset="0"/>
              </a:rPr>
              <a:t>Point to one of the three students to say the word and have the rest of the class guess who said it. </a:t>
            </a:r>
          </a:p>
        </p:txBody>
      </p:sp>
      <p:grpSp>
        <p:nvGrpSpPr>
          <p:cNvPr id="9" name="Group 8"/>
          <p:cNvGrpSpPr/>
          <p:nvPr/>
        </p:nvGrpSpPr>
        <p:grpSpPr>
          <a:xfrm>
            <a:off x="740611" y="4116137"/>
            <a:ext cx="10710777" cy="2585323"/>
            <a:chOff x="740611" y="4116137"/>
            <a:chExt cx="10710777" cy="2585323"/>
          </a:xfrm>
        </p:grpSpPr>
        <p:grpSp>
          <p:nvGrpSpPr>
            <p:cNvPr id="7" name="Group 6"/>
            <p:cNvGrpSpPr/>
            <p:nvPr/>
          </p:nvGrpSpPr>
          <p:grpSpPr>
            <a:xfrm>
              <a:off x="740611" y="4116137"/>
              <a:ext cx="10710777" cy="2585323"/>
              <a:chOff x="740611" y="4116137"/>
              <a:chExt cx="10710777" cy="2585323"/>
            </a:xfrm>
          </p:grpSpPr>
          <p:sp>
            <p:nvSpPr>
              <p:cNvPr id="11" name="TextBox 10">
                <a:extLst>
                  <a:ext uri="{FF2B5EF4-FFF2-40B4-BE49-F238E27FC236}">
                    <a16:creationId xmlns:a16="http://schemas.microsoft.com/office/drawing/2014/main" id="{6808147F-AB1F-4898-8CF0-7607512903A5}"/>
                  </a:ext>
                </a:extLst>
              </p:cNvPr>
              <p:cNvSpPr txBox="1"/>
              <p:nvPr/>
            </p:nvSpPr>
            <p:spPr>
              <a:xfrm>
                <a:off x="740611" y="4116137"/>
                <a:ext cx="10710777" cy="2585323"/>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dirty="0">
                    <a:solidFill>
                      <a:schemeClr val="tx2">
                        <a:lumMod val="50000"/>
                      </a:schemeClr>
                    </a:solidFill>
                    <a:latin typeface="Futura Std Medium" pitchFamily="34" charset="0"/>
                    <a:cs typeface="Calibri"/>
                  </a:rPr>
                  <a:t>Visit the Utah Symphony Instrument Video </a:t>
                </a:r>
                <a:r>
                  <a:rPr lang="en-US" dirty="0">
                    <a:solidFill>
                      <a:schemeClr val="tx2">
                        <a:lumMod val="50000"/>
                      </a:schemeClr>
                    </a:solidFill>
                    <a:latin typeface="Futura Std Medium" pitchFamily="34" charset="0"/>
                  </a:rPr>
                  <a:t>Library: </a:t>
                </a:r>
                <a:r>
                  <a:rPr lang="en-US" sz="1200" spc="-120" dirty="0">
                    <a:solidFill>
                      <a:srgbClr val="000000"/>
                    </a:solidFill>
                    <a:latin typeface="Futura Std Medium" pitchFamily="34" charset="0"/>
                    <a:hlinkClick r:id="rId3"/>
                  </a:rPr>
                  <a:t>https://www.youtube.com/playlist?list=PLALV7z7CDQ7wf2lBTeWoZHgFTsRIUxlE</a:t>
                </a:r>
                <a:r>
                  <a:rPr lang="en-US" sz="1200" spc="-150" dirty="0">
                    <a:solidFill>
                      <a:srgbClr val="000000"/>
                    </a:solidFill>
                    <a:latin typeface="Futura Std Medium" pitchFamily="34" charset="0"/>
                    <a:hlinkClick r:id="rId3"/>
                  </a:rPr>
                  <a:t>2</a:t>
                </a:r>
                <a:endParaRPr lang="en-US" sz="1200" spc="-150" dirty="0">
                  <a:solidFill>
                    <a:srgbClr val="222A35"/>
                  </a:solidFill>
                  <a:latin typeface="Futura Std Medium" pitchFamily="34" charset="0"/>
                </a:endParaRPr>
              </a:p>
              <a:p>
                <a:pPr marL="342900" indent="-342900">
                  <a:buFont typeface="Arial"/>
                  <a:buChar char="•"/>
                </a:pPr>
                <a:r>
                  <a:rPr lang="en-US" dirty="0">
                    <a:solidFill>
                      <a:schemeClr val="tx2">
                        <a:lumMod val="50000"/>
                      </a:schemeClr>
                    </a:solidFill>
                    <a:latin typeface="Futura Std Medium" pitchFamily="34" charset="0"/>
                  </a:rPr>
                  <a:t>Show your class a group of videos</a:t>
                </a:r>
              </a:p>
              <a:p>
                <a:pPr marL="342900" indent="-342900">
                  <a:buFont typeface="Arial"/>
                  <a:buChar char="•"/>
                </a:pPr>
                <a:endParaRPr lang="en-US" dirty="0">
                  <a:solidFill>
                    <a:schemeClr val="tx2">
                      <a:lumMod val="50000"/>
                    </a:schemeClr>
                  </a:solidFill>
                  <a:latin typeface="Futura Std Medium" pitchFamily="34" charset="0"/>
                </a:endParaRPr>
              </a:p>
              <a:p>
                <a:pPr marL="342900" indent="-342900">
                  <a:buFont typeface="Arial"/>
                  <a:buChar char="•"/>
                </a:pPr>
                <a:endParaRPr lang="en-US" dirty="0">
                  <a:solidFill>
                    <a:schemeClr val="tx2">
                      <a:lumMod val="50000"/>
                    </a:schemeClr>
                  </a:solidFill>
                  <a:latin typeface="Futura Std Medium" pitchFamily="34" charset="0"/>
                </a:endParaRPr>
              </a:p>
              <a:p>
                <a:pPr marL="342900" indent="-342900">
                  <a:buFont typeface="Arial"/>
                  <a:buChar char="•"/>
                </a:pPr>
                <a:endParaRPr lang="en-US" dirty="0">
                  <a:solidFill>
                    <a:schemeClr val="tx2">
                      <a:lumMod val="50000"/>
                    </a:schemeClr>
                  </a:solidFill>
                  <a:latin typeface="Futura Std Medium" pitchFamily="34" charset="0"/>
                </a:endParaRPr>
              </a:p>
              <a:p>
                <a:pPr marL="342900" indent="-342900">
                  <a:buFont typeface="Arial"/>
                  <a:buChar char="•"/>
                </a:pPr>
                <a:endParaRPr lang="en-US" dirty="0">
                  <a:solidFill>
                    <a:schemeClr val="tx2">
                      <a:lumMod val="50000"/>
                    </a:schemeClr>
                  </a:solidFill>
                  <a:latin typeface="Futura Std Medium" pitchFamily="34" charset="0"/>
                </a:endParaRPr>
              </a:p>
              <a:p>
                <a:pPr marL="342900" indent="-342900">
                  <a:buFont typeface="Arial"/>
                  <a:buChar char="•"/>
                </a:pPr>
                <a:endParaRPr lang="en-US" dirty="0">
                  <a:solidFill>
                    <a:schemeClr val="tx2">
                      <a:lumMod val="50000"/>
                    </a:schemeClr>
                  </a:solidFill>
                  <a:latin typeface="Futura Std Medium" pitchFamily="34" charset="0"/>
                </a:endParaRPr>
              </a:p>
              <a:p>
                <a:pPr marL="342900" indent="-342900">
                  <a:buFont typeface="Arial"/>
                  <a:buChar char="•"/>
                </a:pPr>
                <a:r>
                  <a:rPr lang="en-US" dirty="0">
                    <a:solidFill>
                      <a:schemeClr val="tx2">
                        <a:lumMod val="50000"/>
                      </a:schemeClr>
                    </a:solidFill>
                    <a:latin typeface="Futura Std Medium" pitchFamily="34" charset="0"/>
                  </a:rPr>
                  <a:t>After watching them once, disconnect the visuals (leaving just the audio), play the videos again, and have the students try to guess which instrument it is. </a:t>
                </a:r>
              </a:p>
            </p:txBody>
          </p:sp>
          <p:sp>
            <p:nvSpPr>
              <p:cNvPr id="12" name="TextBox 11">
                <a:extLst>
                  <a:ext uri="{FF2B5EF4-FFF2-40B4-BE49-F238E27FC236}">
                    <a16:creationId xmlns:a16="http://schemas.microsoft.com/office/drawing/2014/main" id="{07A9B3ED-E366-4512-9DC3-301CD4090088}"/>
                  </a:ext>
                </a:extLst>
              </p:cNvPr>
              <p:cNvSpPr txBox="1"/>
              <p:nvPr/>
            </p:nvSpPr>
            <p:spPr>
              <a:xfrm>
                <a:off x="1680284" y="4744452"/>
                <a:ext cx="911724" cy="116955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b="1" u="sng" dirty="0">
                    <a:solidFill>
                      <a:srgbClr val="C00000"/>
                    </a:solidFill>
                    <a:latin typeface="Futura Std Medium" pitchFamily="34" charset="0"/>
                  </a:rPr>
                  <a:t>Strings</a:t>
                </a:r>
                <a:endParaRPr lang="en-US" sz="1400" dirty="0">
                  <a:solidFill>
                    <a:srgbClr val="C00000"/>
                  </a:solidFill>
                  <a:latin typeface="Futura Std Medium" pitchFamily="34" charset="0"/>
                  <a:cs typeface="Calibri"/>
                </a:endParaRPr>
              </a:p>
              <a:p>
                <a:pPr algn="ctr"/>
                <a:r>
                  <a:rPr lang="en-US" sz="1400" dirty="0">
                    <a:solidFill>
                      <a:srgbClr val="C00000"/>
                    </a:solidFill>
                    <a:latin typeface="Futura Std Medium" pitchFamily="34" charset="0"/>
                  </a:rPr>
                  <a:t>Violin</a:t>
                </a:r>
              </a:p>
              <a:p>
                <a:pPr algn="ctr"/>
                <a:r>
                  <a:rPr lang="en-US" sz="1400" dirty="0">
                    <a:solidFill>
                      <a:srgbClr val="C00000"/>
                    </a:solidFill>
                    <a:latin typeface="Futura Std Medium" pitchFamily="34" charset="0"/>
                  </a:rPr>
                  <a:t>Viola</a:t>
                </a:r>
              </a:p>
              <a:p>
                <a:pPr algn="ctr"/>
                <a:r>
                  <a:rPr lang="en-US" sz="1400" dirty="0">
                    <a:solidFill>
                      <a:srgbClr val="C00000"/>
                    </a:solidFill>
                    <a:latin typeface="Futura Std Medium" pitchFamily="34" charset="0"/>
                  </a:rPr>
                  <a:t>Cello</a:t>
                </a:r>
              </a:p>
              <a:p>
                <a:pPr algn="ctr"/>
                <a:r>
                  <a:rPr lang="en-US" sz="1400" dirty="0">
                    <a:solidFill>
                      <a:srgbClr val="C00000"/>
                    </a:solidFill>
                    <a:latin typeface="Futura Std Medium" pitchFamily="34" charset="0"/>
                  </a:rPr>
                  <a:t>Bass</a:t>
                </a:r>
              </a:p>
            </p:txBody>
          </p:sp>
          <p:sp>
            <p:nvSpPr>
              <p:cNvPr id="14" name="TextBox 13">
                <a:extLst>
                  <a:ext uri="{FF2B5EF4-FFF2-40B4-BE49-F238E27FC236}">
                    <a16:creationId xmlns:a16="http://schemas.microsoft.com/office/drawing/2014/main" id="{3436F0C6-8291-4459-8008-CB0E45D24F68}"/>
                  </a:ext>
                </a:extLst>
              </p:cNvPr>
              <p:cNvSpPr txBox="1"/>
              <p:nvPr/>
            </p:nvSpPr>
            <p:spPr>
              <a:xfrm>
                <a:off x="3011074" y="4744452"/>
                <a:ext cx="1267628" cy="116955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b="1" u="sng" dirty="0">
                    <a:solidFill>
                      <a:srgbClr val="C00000"/>
                    </a:solidFill>
                    <a:latin typeface="Futura Std Medium" pitchFamily="34" charset="0"/>
                  </a:rPr>
                  <a:t>Woodwinds</a:t>
                </a:r>
                <a:endParaRPr lang="en-US" sz="1400" dirty="0">
                  <a:solidFill>
                    <a:srgbClr val="C00000"/>
                  </a:solidFill>
                  <a:latin typeface="Futura Std Medium" pitchFamily="34" charset="0"/>
                  <a:cs typeface="Calibri"/>
                </a:endParaRPr>
              </a:p>
              <a:p>
                <a:pPr algn="ctr"/>
                <a:r>
                  <a:rPr lang="en-US" sz="1400" dirty="0">
                    <a:solidFill>
                      <a:srgbClr val="C00000"/>
                    </a:solidFill>
                    <a:latin typeface="Futura Std Medium" pitchFamily="34" charset="0"/>
                  </a:rPr>
                  <a:t>Flute</a:t>
                </a:r>
              </a:p>
              <a:p>
                <a:pPr algn="ctr"/>
                <a:r>
                  <a:rPr lang="en-US" sz="1400" dirty="0">
                    <a:solidFill>
                      <a:srgbClr val="C00000"/>
                    </a:solidFill>
                    <a:latin typeface="Futura Std Medium" pitchFamily="34" charset="0"/>
                  </a:rPr>
                  <a:t>Piccolo</a:t>
                </a:r>
              </a:p>
              <a:p>
                <a:pPr algn="ctr"/>
                <a:r>
                  <a:rPr lang="en-US" sz="1400" dirty="0">
                    <a:solidFill>
                      <a:srgbClr val="C00000"/>
                    </a:solidFill>
                    <a:latin typeface="Futura Std Medium" pitchFamily="34" charset="0"/>
                  </a:rPr>
                  <a:t>Oboe</a:t>
                </a:r>
              </a:p>
              <a:p>
                <a:pPr algn="ctr"/>
                <a:r>
                  <a:rPr lang="en-US" sz="1400" dirty="0">
                    <a:solidFill>
                      <a:srgbClr val="C00000"/>
                    </a:solidFill>
                    <a:latin typeface="Futura Std Medium" pitchFamily="34" charset="0"/>
                  </a:rPr>
                  <a:t>English Horn</a:t>
                </a:r>
              </a:p>
            </p:txBody>
          </p:sp>
          <p:sp>
            <p:nvSpPr>
              <p:cNvPr id="15" name="TextBox 14">
                <a:extLst>
                  <a:ext uri="{FF2B5EF4-FFF2-40B4-BE49-F238E27FC236}">
                    <a16:creationId xmlns:a16="http://schemas.microsoft.com/office/drawing/2014/main" id="{D262781D-D3D6-47A3-8D43-04CA6F60FAE9}"/>
                  </a:ext>
                </a:extLst>
              </p:cNvPr>
              <p:cNvSpPr txBox="1"/>
              <p:nvPr/>
            </p:nvSpPr>
            <p:spPr>
              <a:xfrm>
                <a:off x="4750277" y="4744450"/>
                <a:ext cx="1831675" cy="138499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b="1" u="sng" dirty="0">
                    <a:solidFill>
                      <a:srgbClr val="C00000"/>
                    </a:solidFill>
                    <a:latin typeface="Futura Std Medium" pitchFamily="34" charset="0"/>
                  </a:rPr>
                  <a:t>Woodwinds(cont.)</a:t>
                </a:r>
                <a:endParaRPr lang="en-US" sz="1400" dirty="0">
                  <a:solidFill>
                    <a:srgbClr val="C00000"/>
                  </a:solidFill>
                  <a:latin typeface="Futura Std Medium" pitchFamily="34" charset="0"/>
                  <a:cs typeface="Calibri"/>
                </a:endParaRPr>
              </a:p>
              <a:p>
                <a:pPr algn="ctr"/>
                <a:r>
                  <a:rPr lang="en-US" sz="1400" dirty="0">
                    <a:solidFill>
                      <a:srgbClr val="C00000"/>
                    </a:solidFill>
                    <a:latin typeface="Futura Std Medium" pitchFamily="34" charset="0"/>
                  </a:rPr>
                  <a:t>Clarinet</a:t>
                </a:r>
              </a:p>
              <a:p>
                <a:pPr algn="ctr"/>
                <a:r>
                  <a:rPr lang="en-US" sz="1400" dirty="0">
                    <a:solidFill>
                      <a:srgbClr val="C00000"/>
                    </a:solidFill>
                    <a:latin typeface="Futura Std Medium" pitchFamily="34" charset="0"/>
                  </a:rPr>
                  <a:t>E-Flat Clarinet</a:t>
                </a:r>
              </a:p>
              <a:p>
                <a:pPr algn="ctr"/>
                <a:r>
                  <a:rPr lang="en-US" sz="1400" dirty="0">
                    <a:solidFill>
                      <a:srgbClr val="C00000"/>
                    </a:solidFill>
                    <a:latin typeface="Futura Std Medium" pitchFamily="34" charset="0"/>
                  </a:rPr>
                  <a:t>Bass Clarinet</a:t>
                </a:r>
              </a:p>
              <a:p>
                <a:pPr algn="ctr"/>
                <a:r>
                  <a:rPr lang="en-US" sz="1400" dirty="0">
                    <a:solidFill>
                      <a:srgbClr val="C00000"/>
                    </a:solidFill>
                    <a:latin typeface="Futura Std Medium" pitchFamily="34" charset="0"/>
                  </a:rPr>
                  <a:t>Bassoon</a:t>
                </a:r>
              </a:p>
              <a:p>
                <a:pPr algn="ctr"/>
                <a:r>
                  <a:rPr lang="en-US" sz="1400" dirty="0">
                    <a:solidFill>
                      <a:srgbClr val="C00000"/>
                    </a:solidFill>
                    <a:latin typeface="Futura Std Medium" pitchFamily="34" charset="0"/>
                  </a:rPr>
                  <a:t>Contrabassoon</a:t>
                </a:r>
              </a:p>
            </p:txBody>
          </p:sp>
          <p:sp>
            <p:nvSpPr>
              <p:cNvPr id="16" name="TextBox 15">
                <a:extLst>
                  <a:ext uri="{FF2B5EF4-FFF2-40B4-BE49-F238E27FC236}">
                    <a16:creationId xmlns:a16="http://schemas.microsoft.com/office/drawing/2014/main" id="{F3D65E5A-F0FD-4E1F-AE94-0FBB290BA55E}"/>
                  </a:ext>
                </a:extLst>
              </p:cNvPr>
              <p:cNvSpPr txBox="1"/>
              <p:nvPr/>
            </p:nvSpPr>
            <p:spPr>
              <a:xfrm>
                <a:off x="7008684" y="4744451"/>
                <a:ext cx="1499935" cy="138499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b="1" u="sng" dirty="0">
                    <a:solidFill>
                      <a:srgbClr val="C00000"/>
                    </a:solidFill>
                    <a:latin typeface="Futura Std Medium" pitchFamily="34" charset="0"/>
                  </a:rPr>
                  <a:t>Brass</a:t>
                </a:r>
                <a:endParaRPr lang="en-US" sz="1400" dirty="0">
                  <a:solidFill>
                    <a:srgbClr val="C00000"/>
                  </a:solidFill>
                  <a:latin typeface="Futura Std Medium" pitchFamily="34" charset="0"/>
                  <a:cs typeface="Calibri"/>
                </a:endParaRPr>
              </a:p>
              <a:p>
                <a:pPr algn="ctr"/>
                <a:r>
                  <a:rPr lang="en-US" sz="1400" dirty="0">
                    <a:solidFill>
                      <a:srgbClr val="C00000"/>
                    </a:solidFill>
                    <a:latin typeface="Futura Std Medium" pitchFamily="34" charset="0"/>
                  </a:rPr>
                  <a:t>French Horn</a:t>
                </a:r>
              </a:p>
              <a:p>
                <a:pPr algn="ctr"/>
                <a:r>
                  <a:rPr lang="en-US" sz="1400" dirty="0">
                    <a:solidFill>
                      <a:srgbClr val="C00000"/>
                    </a:solidFill>
                    <a:latin typeface="Futura Std Medium" pitchFamily="34" charset="0"/>
                  </a:rPr>
                  <a:t>Trumpet</a:t>
                </a:r>
              </a:p>
              <a:p>
                <a:pPr algn="ctr"/>
                <a:r>
                  <a:rPr lang="en-US" sz="1400" dirty="0">
                    <a:solidFill>
                      <a:srgbClr val="C00000"/>
                    </a:solidFill>
                    <a:latin typeface="Futura Std Medium" pitchFamily="34" charset="0"/>
                  </a:rPr>
                  <a:t>Trombone</a:t>
                </a:r>
              </a:p>
              <a:p>
                <a:pPr algn="ctr"/>
                <a:r>
                  <a:rPr lang="en-US" sz="1400" dirty="0">
                    <a:solidFill>
                      <a:srgbClr val="C00000"/>
                    </a:solidFill>
                    <a:latin typeface="Futura Std Medium" pitchFamily="34" charset="0"/>
                  </a:rPr>
                  <a:t>Bass-Trombone</a:t>
                </a:r>
              </a:p>
              <a:p>
                <a:pPr algn="ctr"/>
                <a:r>
                  <a:rPr lang="en-US" sz="1400" dirty="0">
                    <a:solidFill>
                      <a:srgbClr val="C00000"/>
                    </a:solidFill>
                    <a:latin typeface="Futura Std Medium" pitchFamily="34" charset="0"/>
                  </a:rPr>
                  <a:t>Tuba</a:t>
                </a:r>
              </a:p>
            </p:txBody>
          </p:sp>
          <p:sp>
            <p:nvSpPr>
              <p:cNvPr id="17" name="TextBox 16">
                <a:extLst>
                  <a:ext uri="{FF2B5EF4-FFF2-40B4-BE49-F238E27FC236}">
                    <a16:creationId xmlns:a16="http://schemas.microsoft.com/office/drawing/2014/main" id="{0DE555A4-29EC-4CE9-9315-F842FD03B9B4}"/>
                  </a:ext>
                </a:extLst>
              </p:cNvPr>
              <p:cNvSpPr txBox="1"/>
              <p:nvPr/>
            </p:nvSpPr>
            <p:spPr>
              <a:xfrm>
                <a:off x="8908715" y="4744374"/>
                <a:ext cx="1335302" cy="738664"/>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400" b="1" u="sng" dirty="0">
                    <a:solidFill>
                      <a:srgbClr val="C00000"/>
                    </a:solidFill>
                    <a:latin typeface="Futura Std Medium" pitchFamily="34" charset="0"/>
                  </a:rPr>
                  <a:t>Percussion</a:t>
                </a:r>
                <a:endParaRPr lang="en-US" sz="1400" dirty="0">
                  <a:solidFill>
                    <a:srgbClr val="C00000"/>
                  </a:solidFill>
                  <a:latin typeface="Futura Std Medium" pitchFamily="34" charset="0"/>
                  <a:cs typeface="Calibri"/>
                </a:endParaRPr>
              </a:p>
              <a:p>
                <a:pPr algn="ctr"/>
                <a:r>
                  <a:rPr lang="en-US" sz="1400" dirty="0">
                    <a:solidFill>
                      <a:srgbClr val="C00000"/>
                    </a:solidFill>
                    <a:latin typeface="Futura Std Medium" pitchFamily="34" charset="0"/>
                  </a:rPr>
                  <a:t>Timpani</a:t>
                </a:r>
              </a:p>
              <a:p>
                <a:pPr algn="ctr"/>
                <a:r>
                  <a:rPr lang="en-US" sz="1400" dirty="0">
                    <a:solidFill>
                      <a:srgbClr val="C00000"/>
                    </a:solidFill>
                    <a:latin typeface="Futura Std Medium" pitchFamily="34" charset="0"/>
                  </a:rPr>
                  <a:t>Vibraphone</a:t>
                </a:r>
              </a:p>
            </p:txBody>
          </p:sp>
        </p:grpSp>
        <p:cxnSp>
          <p:nvCxnSpPr>
            <p:cNvPr id="18" name="Straight Arrow Connector 17">
              <a:extLst>
                <a:ext uri="{FF2B5EF4-FFF2-40B4-BE49-F238E27FC236}">
                  <a16:creationId xmlns:a16="http://schemas.microsoft.com/office/drawing/2014/main" id="{2FDE0A6A-AAA9-4B04-AB95-C4F7F2B32FEE}"/>
                </a:ext>
              </a:extLst>
            </p:cNvPr>
            <p:cNvCxnSpPr/>
            <p:nvPr/>
          </p:nvCxnSpPr>
          <p:spPr>
            <a:xfrm flipH="1">
              <a:off x="2815035" y="4906221"/>
              <a:ext cx="8021" cy="1061452"/>
            </a:xfrm>
            <a:prstGeom prst="straightConnector1">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8636D962-84EB-4BA6-9D8D-087E0DAD3188}"/>
                </a:ext>
              </a:extLst>
            </p:cNvPr>
            <p:cNvCxnSpPr>
              <a:cxnSpLocks/>
            </p:cNvCxnSpPr>
            <p:nvPr/>
          </p:nvCxnSpPr>
          <p:spPr>
            <a:xfrm flipH="1">
              <a:off x="4521199" y="4906222"/>
              <a:ext cx="8021" cy="1061452"/>
            </a:xfrm>
            <a:prstGeom prst="straightConnector1">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DE43B014-3D0F-47D4-9C70-E882C7B71330}"/>
                </a:ext>
              </a:extLst>
            </p:cNvPr>
            <p:cNvCxnSpPr>
              <a:cxnSpLocks/>
            </p:cNvCxnSpPr>
            <p:nvPr/>
          </p:nvCxnSpPr>
          <p:spPr>
            <a:xfrm flipH="1">
              <a:off x="6785809" y="4906222"/>
              <a:ext cx="8021" cy="1061452"/>
            </a:xfrm>
            <a:prstGeom prst="straightConnector1">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0FFD174-B5E9-4D8D-A96F-B00AE3765105}"/>
                </a:ext>
              </a:extLst>
            </p:cNvPr>
            <p:cNvCxnSpPr>
              <a:cxnSpLocks/>
            </p:cNvCxnSpPr>
            <p:nvPr/>
          </p:nvCxnSpPr>
          <p:spPr>
            <a:xfrm flipH="1">
              <a:off x="8684125" y="4906222"/>
              <a:ext cx="8021" cy="1061452"/>
            </a:xfrm>
            <a:prstGeom prst="straightConnector1">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B7C26529-3AEE-4444-8BFA-865F10FD6B39}"/>
              </a:ext>
            </a:extLst>
          </p:cNvPr>
          <p:cNvSpPr txBox="1"/>
          <p:nvPr/>
        </p:nvSpPr>
        <p:spPr>
          <a:xfrm>
            <a:off x="610582" y="3586382"/>
            <a:ext cx="5333017" cy="584775"/>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b="1" i="1" dirty="0">
                <a:solidFill>
                  <a:schemeClr val="tx2">
                    <a:lumMod val="50000"/>
                  </a:schemeClr>
                </a:solidFill>
                <a:effectLst>
                  <a:outerShdw dist="38100" dir="2760000" algn="tl" rotWithShape="0">
                    <a:srgbClr val="C00000"/>
                  </a:outerShdw>
                </a:effectLst>
                <a:latin typeface="Futura Std Medium" pitchFamily="34" charset="0"/>
              </a:rPr>
              <a:t>Sounds of the Symphony</a:t>
            </a:r>
            <a:endParaRPr lang="en-US" sz="3200" b="1" i="1" dirty="0">
              <a:solidFill>
                <a:schemeClr val="tx2">
                  <a:lumMod val="50000"/>
                </a:schemeClr>
              </a:solidFill>
              <a:effectLst>
                <a:outerShdw dist="38100" dir="2760000" algn="tl" rotWithShape="0">
                  <a:srgbClr val="C00000"/>
                </a:outerShdw>
              </a:effectLst>
              <a:latin typeface="Futura Std Medium" pitchFamily="34" charset="0"/>
              <a:cs typeface="Calibri"/>
            </a:endParaRPr>
          </a:p>
        </p:txBody>
      </p:sp>
    </p:spTree>
    <p:extLst>
      <p:ext uri="{BB962C8B-B14F-4D97-AF65-F5344CB8AC3E}">
        <p14:creationId xmlns:p14="http://schemas.microsoft.com/office/powerpoint/2010/main" val="3795860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iterate type="wd">
                                    <p:tmPct val="10000"/>
                                  </p:iterate>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500"/>
                                        <p:tgtEl>
                                          <p:spTgt spid="5"/>
                                        </p:tgtEl>
                                      </p:cBhvr>
                                    </p:animEffect>
                                    <p:anim calcmode="lin" valueType="num">
                                      <p:cBhvr>
                                        <p:cTn id="26" dur="500" fill="hold"/>
                                        <p:tgtEl>
                                          <p:spTgt spid="5"/>
                                        </p:tgtEl>
                                        <p:attrNameLst>
                                          <p:attrName>ppt_x</p:attrName>
                                        </p:attrNameLst>
                                      </p:cBhvr>
                                      <p:tavLst>
                                        <p:tav tm="0">
                                          <p:val>
                                            <p:strVal val="#ppt_x"/>
                                          </p:val>
                                        </p:tav>
                                        <p:tav tm="100000">
                                          <p:val>
                                            <p:strVal val="#ppt_x"/>
                                          </p:val>
                                        </p:tav>
                                      </p:tavLst>
                                    </p:anim>
                                    <p:anim calcmode="lin" valueType="num">
                                      <p:cBhvr>
                                        <p:cTn id="27"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iterate type="wd">
                                    <p:tmPct val="10000"/>
                                  </p:iterate>
                                  <p:childTnLst>
                                    <p:set>
                                      <p:cBhvr>
                                        <p:cTn id="31" dur="1" fill="hold">
                                          <p:stCondLst>
                                            <p:cond delay="0"/>
                                          </p:stCondLst>
                                        </p:cTn>
                                        <p:tgtEl>
                                          <p:spTgt spid="22"/>
                                        </p:tgtEl>
                                        <p:attrNameLst>
                                          <p:attrName>style.visibility</p:attrName>
                                        </p:attrNameLst>
                                      </p:cBhvr>
                                      <p:to>
                                        <p:strVal val="visible"/>
                                      </p:to>
                                    </p:set>
                                    <p:animEffect transition="in" filter="wipe(down)">
                                      <p:cBhvr>
                                        <p:cTn id="32" dur="580">
                                          <p:stCondLst>
                                            <p:cond delay="0"/>
                                          </p:stCondLst>
                                        </p:cTn>
                                        <p:tgtEl>
                                          <p:spTgt spid="22"/>
                                        </p:tgtEl>
                                      </p:cBhvr>
                                    </p:animEffect>
                                    <p:anim calcmode="lin" valueType="num">
                                      <p:cBhvr>
                                        <p:cTn id="33"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38" dur="26">
                                          <p:stCondLst>
                                            <p:cond delay="650"/>
                                          </p:stCondLst>
                                        </p:cTn>
                                        <p:tgtEl>
                                          <p:spTgt spid="22"/>
                                        </p:tgtEl>
                                      </p:cBhvr>
                                      <p:to x="100000" y="60000"/>
                                    </p:animScale>
                                    <p:animScale>
                                      <p:cBhvr>
                                        <p:cTn id="39" dur="166" decel="50000">
                                          <p:stCondLst>
                                            <p:cond delay="676"/>
                                          </p:stCondLst>
                                        </p:cTn>
                                        <p:tgtEl>
                                          <p:spTgt spid="22"/>
                                        </p:tgtEl>
                                      </p:cBhvr>
                                      <p:to x="100000" y="100000"/>
                                    </p:animScale>
                                    <p:animScale>
                                      <p:cBhvr>
                                        <p:cTn id="40" dur="26">
                                          <p:stCondLst>
                                            <p:cond delay="1312"/>
                                          </p:stCondLst>
                                        </p:cTn>
                                        <p:tgtEl>
                                          <p:spTgt spid="22"/>
                                        </p:tgtEl>
                                      </p:cBhvr>
                                      <p:to x="100000" y="80000"/>
                                    </p:animScale>
                                    <p:animScale>
                                      <p:cBhvr>
                                        <p:cTn id="41" dur="166" decel="50000">
                                          <p:stCondLst>
                                            <p:cond delay="1338"/>
                                          </p:stCondLst>
                                        </p:cTn>
                                        <p:tgtEl>
                                          <p:spTgt spid="22"/>
                                        </p:tgtEl>
                                      </p:cBhvr>
                                      <p:to x="100000" y="100000"/>
                                    </p:animScale>
                                    <p:animScale>
                                      <p:cBhvr>
                                        <p:cTn id="42" dur="26">
                                          <p:stCondLst>
                                            <p:cond delay="1642"/>
                                          </p:stCondLst>
                                        </p:cTn>
                                        <p:tgtEl>
                                          <p:spTgt spid="22"/>
                                        </p:tgtEl>
                                      </p:cBhvr>
                                      <p:to x="100000" y="90000"/>
                                    </p:animScale>
                                    <p:animScale>
                                      <p:cBhvr>
                                        <p:cTn id="43" dur="166" decel="50000">
                                          <p:stCondLst>
                                            <p:cond delay="1668"/>
                                          </p:stCondLst>
                                        </p:cTn>
                                        <p:tgtEl>
                                          <p:spTgt spid="22"/>
                                        </p:tgtEl>
                                      </p:cBhvr>
                                      <p:to x="100000" y="100000"/>
                                    </p:animScale>
                                    <p:animScale>
                                      <p:cBhvr>
                                        <p:cTn id="44" dur="26">
                                          <p:stCondLst>
                                            <p:cond delay="1808"/>
                                          </p:stCondLst>
                                        </p:cTn>
                                        <p:tgtEl>
                                          <p:spTgt spid="22"/>
                                        </p:tgtEl>
                                      </p:cBhvr>
                                      <p:to x="100000" y="95000"/>
                                    </p:animScale>
                                    <p:animScale>
                                      <p:cBhvr>
                                        <p:cTn id="45" dur="166" decel="50000">
                                          <p:stCondLst>
                                            <p:cond delay="1834"/>
                                          </p:stCondLst>
                                        </p:cTn>
                                        <p:tgtEl>
                                          <p:spTgt spid="22"/>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fade">
                                      <p:cBhvr>
                                        <p:cTn id="50" dur="500"/>
                                        <p:tgtEl>
                                          <p:spTgt spid="9"/>
                                        </p:tgtEl>
                                      </p:cBhvr>
                                    </p:animEffect>
                                    <p:anim calcmode="lin" valueType="num">
                                      <p:cBhvr>
                                        <p:cTn id="51" dur="500" fill="hold"/>
                                        <p:tgtEl>
                                          <p:spTgt spid="9"/>
                                        </p:tgtEl>
                                        <p:attrNameLst>
                                          <p:attrName>ppt_x</p:attrName>
                                        </p:attrNameLst>
                                      </p:cBhvr>
                                      <p:tavLst>
                                        <p:tav tm="0">
                                          <p:val>
                                            <p:strVal val="#ppt_x"/>
                                          </p:val>
                                        </p:tav>
                                        <p:tav tm="100000">
                                          <p:val>
                                            <p:strVal val="#ppt_x"/>
                                          </p:val>
                                        </p:tav>
                                      </p:tavLst>
                                    </p:anim>
                                    <p:anim calcmode="lin" valueType="num">
                                      <p:cBhvr>
                                        <p:cTn id="52" dur="5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2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E0B84-DCE1-4E6A-AB31-1DA03EB70F4B}"/>
              </a:ext>
            </a:extLst>
          </p:cNvPr>
          <p:cNvSpPr>
            <a:spLocks noGrp="1"/>
          </p:cNvSpPr>
          <p:nvPr>
            <p:ph type="title"/>
          </p:nvPr>
        </p:nvSpPr>
        <p:spPr>
          <a:xfrm>
            <a:off x="617545" y="363508"/>
            <a:ext cx="5976208" cy="630406"/>
          </a:xfrm>
        </p:spPr>
        <p:txBody>
          <a:bodyPr>
            <a:noAutofit/>
          </a:bodyPr>
          <a:lstStyle/>
          <a:p>
            <a:r>
              <a:rPr lang="en-US" dirty="0">
                <a:solidFill>
                  <a:schemeClr val="bg1"/>
                </a:solidFill>
                <a:latin typeface="Futura Std Medium" pitchFamily="34" charset="0"/>
              </a:rPr>
              <a:t>Melody &amp; Harmony</a:t>
            </a:r>
          </a:p>
        </p:txBody>
      </p:sp>
      <p:sp>
        <p:nvSpPr>
          <p:cNvPr id="5" name="Title 1">
            <a:extLst>
              <a:ext uri="{FF2B5EF4-FFF2-40B4-BE49-F238E27FC236}">
                <a16:creationId xmlns:a16="http://schemas.microsoft.com/office/drawing/2014/main" id="{1CE18EAA-9333-4598-8271-AF3C7FCD8D2A}"/>
              </a:ext>
            </a:extLst>
          </p:cNvPr>
          <p:cNvSpPr txBox="1">
            <a:spLocks/>
          </p:cNvSpPr>
          <p:nvPr/>
        </p:nvSpPr>
        <p:spPr>
          <a:xfrm>
            <a:off x="608917" y="1387783"/>
            <a:ext cx="10977491" cy="112503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000" b="1" dirty="0">
                <a:solidFill>
                  <a:schemeClr val="tx2">
                    <a:lumMod val="50000"/>
                  </a:schemeClr>
                </a:solidFill>
                <a:latin typeface="Futura Std Medium" pitchFamily="34" charset="0"/>
              </a:rPr>
              <a:t>Melody</a:t>
            </a:r>
            <a:r>
              <a:rPr lang="en-US" sz="3000" dirty="0">
                <a:solidFill>
                  <a:schemeClr val="tx2">
                    <a:lumMod val="50000"/>
                  </a:schemeClr>
                </a:solidFill>
                <a:latin typeface="Futura Std Medium" pitchFamily="34" charset="0"/>
              </a:rPr>
              <a:t> is the part of the song that gets stuck in your head. Sing "Twinkle, Twinkle, Little Star." That's the melody!</a:t>
            </a:r>
          </a:p>
        </p:txBody>
      </p:sp>
      <p:sp>
        <p:nvSpPr>
          <p:cNvPr id="10" name="Title 1">
            <a:extLst>
              <a:ext uri="{FF2B5EF4-FFF2-40B4-BE49-F238E27FC236}">
                <a16:creationId xmlns:a16="http://schemas.microsoft.com/office/drawing/2014/main" id="{A2C319A8-BDCD-4E27-8E73-00A3248FA460}"/>
              </a:ext>
            </a:extLst>
          </p:cNvPr>
          <p:cNvSpPr txBox="1">
            <a:spLocks/>
          </p:cNvSpPr>
          <p:nvPr/>
        </p:nvSpPr>
        <p:spPr>
          <a:xfrm>
            <a:off x="1044070" y="2512820"/>
            <a:ext cx="10542337" cy="91617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Arial"/>
              <a:buChar char="•"/>
            </a:pPr>
            <a:r>
              <a:rPr lang="en-US" sz="2400" dirty="0">
                <a:solidFill>
                  <a:schemeClr val="tx2">
                    <a:lumMod val="50000"/>
                  </a:schemeClr>
                </a:solidFill>
                <a:latin typeface="Futura Std Medium" pitchFamily="34" charset="0"/>
              </a:rPr>
              <a:t>A melody can be jumpy, going from a low note to a high note very quickly </a:t>
            </a:r>
            <a:r>
              <a:rPr lang="en-US" sz="1800" dirty="0">
                <a:solidFill>
                  <a:schemeClr val="tx2">
                    <a:lumMod val="50000"/>
                  </a:schemeClr>
                </a:solidFill>
                <a:latin typeface="Futura Std Medium" pitchFamily="34" charset="0"/>
              </a:rPr>
              <a:t>(For Example: "This Old Man").</a:t>
            </a:r>
            <a:r>
              <a:rPr lang="en-US" sz="2400" dirty="0">
                <a:solidFill>
                  <a:schemeClr val="tx2">
                    <a:lumMod val="50000"/>
                  </a:schemeClr>
                </a:solidFill>
                <a:latin typeface="Futura Std Medium" pitchFamily="34" charset="0"/>
              </a:rPr>
              <a:t> This is called a </a:t>
            </a:r>
            <a:r>
              <a:rPr lang="en-US" sz="2400" b="1" i="1" dirty="0" err="1">
                <a:solidFill>
                  <a:srgbClr val="C00000"/>
                </a:solidFill>
                <a:latin typeface="Futura Std Medium" pitchFamily="34" charset="0"/>
              </a:rPr>
              <a:t>Disjunct</a:t>
            </a:r>
            <a:r>
              <a:rPr lang="en-US" sz="2400" dirty="0">
                <a:solidFill>
                  <a:schemeClr val="tx2">
                    <a:lumMod val="50000"/>
                  </a:schemeClr>
                </a:solidFill>
                <a:latin typeface="Futura Std Medium" pitchFamily="34" charset="0"/>
              </a:rPr>
              <a:t> melody</a:t>
            </a:r>
            <a:endParaRPr lang="en-US" sz="2400" dirty="0">
              <a:solidFill>
                <a:schemeClr val="tx2">
                  <a:lumMod val="50000"/>
                </a:schemeClr>
              </a:solidFill>
              <a:latin typeface="Futura Std Medium" pitchFamily="34" charset="0"/>
              <a:cs typeface="Calibri Light"/>
            </a:endParaRPr>
          </a:p>
        </p:txBody>
      </p:sp>
      <p:sp>
        <p:nvSpPr>
          <p:cNvPr id="11" name="Title 1">
            <a:extLst>
              <a:ext uri="{FF2B5EF4-FFF2-40B4-BE49-F238E27FC236}">
                <a16:creationId xmlns:a16="http://schemas.microsoft.com/office/drawing/2014/main" id="{0D1BDEFE-8AE8-48B9-AEA2-1A75B59E2449}"/>
              </a:ext>
            </a:extLst>
          </p:cNvPr>
          <p:cNvSpPr txBox="1">
            <a:spLocks/>
          </p:cNvSpPr>
          <p:nvPr/>
        </p:nvSpPr>
        <p:spPr>
          <a:xfrm>
            <a:off x="608918" y="4610099"/>
            <a:ext cx="10977490" cy="96916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000" b="1" dirty="0">
                <a:solidFill>
                  <a:schemeClr val="tx2">
                    <a:lumMod val="50000"/>
                  </a:schemeClr>
                </a:solidFill>
                <a:latin typeface="Futura Std Medium" pitchFamily="34" charset="0"/>
              </a:rPr>
              <a:t>Harmony</a:t>
            </a:r>
            <a:r>
              <a:rPr lang="en-US" sz="3000" dirty="0">
                <a:solidFill>
                  <a:schemeClr val="tx2">
                    <a:lumMod val="50000"/>
                  </a:schemeClr>
                </a:solidFill>
                <a:latin typeface="Futura Std Medium" pitchFamily="34" charset="0"/>
              </a:rPr>
              <a:t> is when two notes happen at the same time; it's like when the melody invites a friend over to play. </a:t>
            </a:r>
            <a:endParaRPr lang="en-US" dirty="0">
              <a:solidFill>
                <a:schemeClr val="tx2">
                  <a:lumMod val="50000"/>
                </a:schemeClr>
              </a:solidFill>
              <a:latin typeface="Futura Std Medium" pitchFamily="34" charset="0"/>
            </a:endParaRPr>
          </a:p>
        </p:txBody>
      </p:sp>
      <p:sp>
        <p:nvSpPr>
          <p:cNvPr id="12" name="Title 1">
            <a:extLst>
              <a:ext uri="{FF2B5EF4-FFF2-40B4-BE49-F238E27FC236}">
                <a16:creationId xmlns:a16="http://schemas.microsoft.com/office/drawing/2014/main" id="{68DC9C35-3CC9-4541-9836-61286A07AC2A}"/>
              </a:ext>
            </a:extLst>
          </p:cNvPr>
          <p:cNvSpPr txBox="1">
            <a:spLocks/>
          </p:cNvSpPr>
          <p:nvPr/>
        </p:nvSpPr>
        <p:spPr>
          <a:xfrm>
            <a:off x="1044069" y="5572056"/>
            <a:ext cx="10542338" cy="88440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Arial"/>
              <a:buChar char="•"/>
            </a:pPr>
            <a:r>
              <a:rPr lang="en-US" sz="2400" dirty="0">
                <a:solidFill>
                  <a:schemeClr val="tx2">
                    <a:lumMod val="50000"/>
                  </a:schemeClr>
                </a:solidFill>
                <a:latin typeface="Futura Std Medium" pitchFamily="34" charset="0"/>
              </a:rPr>
              <a:t>Rounds: Have one half of the class start singing "Row, Row, Row Your Boat" and have the other half of the class start singing after the word "boat."</a:t>
            </a:r>
          </a:p>
        </p:txBody>
      </p:sp>
      <p:sp>
        <p:nvSpPr>
          <p:cNvPr id="7" name="Title 1">
            <a:extLst>
              <a:ext uri="{FF2B5EF4-FFF2-40B4-BE49-F238E27FC236}">
                <a16:creationId xmlns:a16="http://schemas.microsoft.com/office/drawing/2014/main" id="{A2C319A8-BDCD-4E27-8E73-00A3248FA460}"/>
              </a:ext>
            </a:extLst>
          </p:cNvPr>
          <p:cNvSpPr txBox="1">
            <a:spLocks/>
          </p:cNvSpPr>
          <p:nvPr/>
        </p:nvSpPr>
        <p:spPr>
          <a:xfrm>
            <a:off x="1044070" y="3428996"/>
            <a:ext cx="10542338" cy="90372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Arial"/>
              <a:buChar char="•"/>
            </a:pPr>
            <a:r>
              <a:rPr lang="en-US" sz="2400" dirty="0">
                <a:solidFill>
                  <a:schemeClr val="tx2">
                    <a:lumMod val="50000"/>
                  </a:schemeClr>
                </a:solidFill>
                <a:latin typeface="Futura Std Medium" pitchFamily="34" charset="0"/>
              </a:rPr>
              <a:t>A melody can gently walk from one note to a nearby note </a:t>
            </a:r>
            <a:r>
              <a:rPr lang="en-US" sz="1800" dirty="0">
                <a:solidFill>
                  <a:schemeClr val="tx2">
                    <a:lumMod val="50000"/>
                  </a:schemeClr>
                </a:solidFill>
                <a:latin typeface="Futura Std Medium" pitchFamily="34" charset="0"/>
              </a:rPr>
              <a:t>(For Example: "Mary Had a Little Lamb"). </a:t>
            </a:r>
            <a:r>
              <a:rPr lang="en-US" sz="2400" dirty="0">
                <a:solidFill>
                  <a:schemeClr val="tx2">
                    <a:lumMod val="50000"/>
                  </a:schemeClr>
                </a:solidFill>
                <a:latin typeface="Futura Std Medium" pitchFamily="34" charset="0"/>
              </a:rPr>
              <a:t>This is called a </a:t>
            </a:r>
            <a:r>
              <a:rPr lang="en-US" sz="2400" b="1" i="1" dirty="0">
                <a:solidFill>
                  <a:srgbClr val="C00000"/>
                </a:solidFill>
                <a:latin typeface="Futura Std Medium" pitchFamily="34" charset="0"/>
              </a:rPr>
              <a:t>Conjunct</a:t>
            </a:r>
            <a:r>
              <a:rPr lang="en-US" sz="2400" dirty="0">
                <a:solidFill>
                  <a:schemeClr val="tx2">
                    <a:lumMod val="50000"/>
                  </a:schemeClr>
                </a:solidFill>
                <a:latin typeface="Futura Std Medium" pitchFamily="34" charset="0"/>
              </a:rPr>
              <a:t> melody</a:t>
            </a:r>
          </a:p>
        </p:txBody>
      </p:sp>
    </p:spTree>
    <p:extLst>
      <p:ext uri="{BB962C8B-B14F-4D97-AF65-F5344CB8AC3E}">
        <p14:creationId xmlns:p14="http://schemas.microsoft.com/office/powerpoint/2010/main" val="900186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anim calcmode="lin" valueType="num">
                                      <p:cBhvr>
                                        <p:cTn id="21" dur="1000" fill="hold"/>
                                        <p:tgtEl>
                                          <p:spTgt spid="7"/>
                                        </p:tgtEl>
                                        <p:attrNameLst>
                                          <p:attrName>ppt_x</p:attrName>
                                        </p:attrNameLst>
                                      </p:cBhvr>
                                      <p:tavLst>
                                        <p:tav tm="0">
                                          <p:val>
                                            <p:strVal val="#ppt_x"/>
                                          </p:val>
                                        </p:tav>
                                        <p:tav tm="100000">
                                          <p:val>
                                            <p:strVal val="#ppt_x"/>
                                          </p:val>
                                        </p:tav>
                                      </p:tavLst>
                                    </p:anim>
                                    <p:anim calcmode="lin" valueType="num">
                                      <p:cBhvr>
                                        <p:cTn id="22"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1+#ppt_w/2"/>
                                          </p:val>
                                        </p:tav>
                                        <p:tav tm="100000">
                                          <p:val>
                                            <p:strVal val="#ppt_x"/>
                                          </p:val>
                                        </p:tav>
                                      </p:tavLst>
                                    </p:anim>
                                    <p:anim calcmode="lin" valueType="num">
                                      <p:cBhvr additive="base">
                                        <p:cTn id="28"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fade">
                                      <p:cBhvr>
                                        <p:cTn id="33" dur="1000"/>
                                        <p:tgtEl>
                                          <p:spTgt spid="12"/>
                                        </p:tgtEl>
                                      </p:cBhvr>
                                    </p:animEffect>
                                    <p:anim calcmode="lin" valueType="num">
                                      <p:cBhvr>
                                        <p:cTn id="34" dur="1000" fill="hold"/>
                                        <p:tgtEl>
                                          <p:spTgt spid="12"/>
                                        </p:tgtEl>
                                        <p:attrNameLst>
                                          <p:attrName>ppt_x</p:attrName>
                                        </p:attrNameLst>
                                      </p:cBhvr>
                                      <p:tavLst>
                                        <p:tav tm="0">
                                          <p:val>
                                            <p:strVal val="#ppt_x"/>
                                          </p:val>
                                        </p:tav>
                                        <p:tav tm="100000">
                                          <p:val>
                                            <p:strVal val="#ppt_x"/>
                                          </p:val>
                                        </p:tav>
                                      </p:tavLst>
                                    </p:anim>
                                    <p:anim calcmode="lin" valueType="num">
                                      <p:cBhvr>
                                        <p:cTn id="3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1" grpId="0"/>
      <p:bldP spid="12"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2FA7CFEF-F02A-400B-A4AC-4F6E48BC79A8}"/>
              </a:ext>
            </a:extLst>
          </p:cNvPr>
          <p:cNvSpPr>
            <a:spLocks noGrp="1"/>
          </p:cNvSpPr>
          <p:nvPr>
            <p:ph type="title"/>
          </p:nvPr>
        </p:nvSpPr>
        <p:spPr>
          <a:xfrm>
            <a:off x="612178" y="356627"/>
            <a:ext cx="2284235" cy="630406"/>
          </a:xfrm>
        </p:spPr>
        <p:txBody>
          <a:bodyPr>
            <a:noAutofit/>
          </a:bodyPr>
          <a:lstStyle/>
          <a:p>
            <a:r>
              <a:rPr lang="en-US" dirty="0">
                <a:solidFill>
                  <a:schemeClr val="bg1"/>
                </a:solidFill>
                <a:latin typeface="Futura Std Medium" pitchFamily="34" charset="0"/>
              </a:rPr>
              <a:t>Rhythm</a:t>
            </a:r>
          </a:p>
        </p:txBody>
      </p:sp>
      <p:sp>
        <p:nvSpPr>
          <p:cNvPr id="3" name="TextBox 2"/>
          <p:cNvSpPr txBox="1"/>
          <p:nvPr/>
        </p:nvSpPr>
        <p:spPr>
          <a:xfrm>
            <a:off x="609600" y="1590675"/>
            <a:ext cx="10958623" cy="1015663"/>
          </a:xfrm>
          <a:prstGeom prst="rect">
            <a:avLst/>
          </a:prstGeom>
          <a:noFill/>
        </p:spPr>
        <p:txBody>
          <a:bodyPr wrap="square" rtlCol="0">
            <a:spAutoFit/>
          </a:bodyPr>
          <a:lstStyle/>
          <a:p>
            <a:r>
              <a:rPr lang="en-US" sz="3000" dirty="0">
                <a:solidFill>
                  <a:schemeClr val="tx2">
                    <a:lumMod val="50000"/>
                  </a:schemeClr>
                </a:solidFill>
                <a:latin typeface="Futura Std Medium" pitchFamily="34" charset="0"/>
              </a:rPr>
              <a:t>Rhythm is how the notes are organized around the beat. It’s the pattern of the notes. </a:t>
            </a:r>
          </a:p>
        </p:txBody>
      </p:sp>
      <p:sp>
        <p:nvSpPr>
          <p:cNvPr id="7" name="TextBox 6"/>
          <p:cNvSpPr txBox="1"/>
          <p:nvPr/>
        </p:nvSpPr>
        <p:spPr>
          <a:xfrm>
            <a:off x="1499190" y="2970695"/>
            <a:ext cx="10069033" cy="553998"/>
          </a:xfrm>
          <a:prstGeom prst="rect">
            <a:avLst/>
          </a:prstGeom>
          <a:noFill/>
        </p:spPr>
        <p:txBody>
          <a:bodyPr wrap="square" rtlCol="0">
            <a:spAutoFit/>
          </a:bodyPr>
          <a:lstStyle/>
          <a:p>
            <a:r>
              <a:rPr lang="en-US" sz="3000" dirty="0">
                <a:solidFill>
                  <a:schemeClr val="tx2">
                    <a:lumMod val="50000"/>
                  </a:schemeClr>
                </a:solidFill>
                <a:latin typeface="Futura Std Medium" pitchFamily="34" charset="0"/>
              </a:rPr>
              <a:t>The BEAT is the steady pulse of the music– like a </a:t>
            </a:r>
            <a:r>
              <a:rPr lang="en-US" sz="3000" dirty="0" err="1">
                <a:solidFill>
                  <a:schemeClr val="tx2">
                    <a:lumMod val="50000"/>
                  </a:schemeClr>
                </a:solidFill>
                <a:latin typeface="Futura Std Medium" pitchFamily="34" charset="0"/>
              </a:rPr>
              <a:t>heartBEAT</a:t>
            </a:r>
            <a:endParaRPr lang="en-US" sz="3000" dirty="0">
              <a:solidFill>
                <a:schemeClr val="tx2">
                  <a:lumMod val="50000"/>
                </a:schemeClr>
              </a:solidFill>
              <a:latin typeface="Futura Std Medium" pitchFamily="34" charset="0"/>
            </a:endParaRPr>
          </a:p>
        </p:txBody>
      </p:sp>
      <p:sp>
        <p:nvSpPr>
          <p:cNvPr id="9" name="TextBox 8"/>
          <p:cNvSpPr txBox="1"/>
          <p:nvPr/>
        </p:nvSpPr>
        <p:spPr>
          <a:xfrm>
            <a:off x="609600" y="4025872"/>
            <a:ext cx="7453423" cy="877163"/>
          </a:xfrm>
          <a:prstGeom prst="rect">
            <a:avLst/>
          </a:prstGeom>
          <a:noFill/>
        </p:spPr>
        <p:txBody>
          <a:bodyPr wrap="square" rtlCol="0">
            <a:spAutoFit/>
          </a:bodyPr>
          <a:lstStyle/>
          <a:p>
            <a:r>
              <a:rPr lang="en-US" sz="1700" dirty="0">
                <a:solidFill>
                  <a:schemeClr val="tx2">
                    <a:lumMod val="50000"/>
                  </a:schemeClr>
                </a:solidFill>
                <a:latin typeface="Futura Std Medium" pitchFamily="34" charset="0"/>
              </a:rPr>
              <a:t>Rhythm transforms notes into songs we recognize. Listen to recording 1. It is a scale that goes down one note at a time. The click you hear is the beat. </a:t>
            </a:r>
          </a:p>
        </p:txBody>
      </p:sp>
      <p:pic>
        <p:nvPicPr>
          <p:cNvPr id="10" name="G Major Scale.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rot="20652877">
            <a:off x="2127800" y="4662384"/>
            <a:ext cx="1083214" cy="1083214"/>
          </a:xfrm>
          <a:prstGeom prst="rect">
            <a:avLst/>
          </a:prstGeom>
          <a:ln>
            <a:noFill/>
          </a:ln>
        </p:spPr>
      </p:pic>
      <p:sp>
        <p:nvSpPr>
          <p:cNvPr id="11" name="TextBox 10"/>
          <p:cNvSpPr txBox="1"/>
          <p:nvPr/>
        </p:nvSpPr>
        <p:spPr>
          <a:xfrm>
            <a:off x="1909617" y="5583574"/>
            <a:ext cx="1543588" cy="369332"/>
          </a:xfrm>
          <a:prstGeom prst="rect">
            <a:avLst/>
          </a:prstGeom>
          <a:noFill/>
        </p:spPr>
        <p:txBody>
          <a:bodyPr wrap="square" rtlCol="0">
            <a:spAutoFit/>
          </a:bodyPr>
          <a:lstStyle/>
          <a:p>
            <a:r>
              <a:rPr lang="en-US" dirty="0">
                <a:solidFill>
                  <a:srgbClr val="C00000"/>
                </a:solidFill>
                <a:latin typeface="Futura Std Medium" pitchFamily="34" charset="0"/>
              </a:rPr>
              <a:t>Recording 1</a:t>
            </a:r>
          </a:p>
        </p:txBody>
      </p:sp>
      <p:sp>
        <p:nvSpPr>
          <p:cNvPr id="12" name="TextBox 11"/>
          <p:cNvSpPr txBox="1"/>
          <p:nvPr/>
        </p:nvSpPr>
        <p:spPr>
          <a:xfrm>
            <a:off x="5167422" y="5121909"/>
            <a:ext cx="6400801" cy="615553"/>
          </a:xfrm>
          <a:prstGeom prst="rect">
            <a:avLst/>
          </a:prstGeom>
          <a:noFill/>
        </p:spPr>
        <p:txBody>
          <a:bodyPr wrap="square" rtlCol="0">
            <a:spAutoFit/>
          </a:bodyPr>
          <a:lstStyle/>
          <a:p>
            <a:r>
              <a:rPr lang="en-US" sz="1700" dirty="0">
                <a:solidFill>
                  <a:schemeClr val="tx2">
                    <a:lumMod val="50000"/>
                  </a:schemeClr>
                </a:solidFill>
                <a:latin typeface="Futura Std Medium" pitchFamily="34" charset="0"/>
              </a:rPr>
              <a:t>Next listen to Recording 2. It is the same note scale with a special rhythm added in. What song is it, now?</a:t>
            </a:r>
          </a:p>
        </p:txBody>
      </p:sp>
      <p:pic>
        <p:nvPicPr>
          <p:cNvPr id="13" name="Joy to the World.mp3">
            <a:hlinkClick r:id="" action="ppaction://media"/>
          </p:cNvPr>
          <p:cNvPicPr>
            <a:picLocks noChangeAspect="1"/>
          </p:cNvPicPr>
          <p:nvPr>
            <a:audioFile r:link="rId4"/>
            <p:extLst>
              <p:ext uri="{DAA4B4D4-6D71-4841-9C94-3DE7FCFB9230}">
                <p14:media xmlns:p14="http://schemas.microsoft.com/office/powerpoint/2010/main" r:embed="rId3"/>
              </p:ext>
            </p:extLst>
          </p:nvPr>
        </p:nvPicPr>
        <p:blipFill>
          <a:blip r:embed="rId6"/>
          <a:stretch>
            <a:fillRect/>
          </a:stretch>
        </p:blipFill>
        <p:spPr>
          <a:xfrm rot="917007">
            <a:off x="10051146" y="5436561"/>
            <a:ext cx="1001499" cy="1001499"/>
          </a:xfrm>
          <a:prstGeom prst="rect">
            <a:avLst/>
          </a:prstGeom>
        </p:spPr>
      </p:pic>
      <p:sp>
        <p:nvSpPr>
          <p:cNvPr id="14" name="TextBox 13"/>
          <p:cNvSpPr txBox="1"/>
          <p:nvPr/>
        </p:nvSpPr>
        <p:spPr>
          <a:xfrm>
            <a:off x="9837741" y="6387723"/>
            <a:ext cx="1565365" cy="369332"/>
          </a:xfrm>
          <a:prstGeom prst="rect">
            <a:avLst/>
          </a:prstGeom>
          <a:noFill/>
        </p:spPr>
        <p:txBody>
          <a:bodyPr wrap="square" rtlCol="0">
            <a:spAutoFit/>
          </a:bodyPr>
          <a:lstStyle/>
          <a:p>
            <a:r>
              <a:rPr lang="en-US" dirty="0">
                <a:solidFill>
                  <a:srgbClr val="C00000"/>
                </a:solidFill>
                <a:latin typeface="Futura Std Medium" pitchFamily="34" charset="0"/>
              </a:rPr>
              <a:t>Recording 2</a:t>
            </a:r>
          </a:p>
        </p:txBody>
      </p:sp>
    </p:spTree>
    <p:extLst>
      <p:ext uri="{BB962C8B-B14F-4D97-AF65-F5344CB8AC3E}">
        <p14:creationId xmlns:p14="http://schemas.microsoft.com/office/powerpoint/2010/main" val="453019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 calcmode="lin" valueType="num">
                                      <p:cBhvr additive="base">
                                        <p:cTn id="14" dur="500" fill="hold"/>
                                        <p:tgtEl>
                                          <p:spTgt spid="9"/>
                                        </p:tgtEl>
                                        <p:attrNameLst>
                                          <p:attrName>ppt_x</p:attrName>
                                        </p:attrNameLst>
                                      </p:cBhvr>
                                      <p:tavLst>
                                        <p:tav tm="0">
                                          <p:val>
                                            <p:strVal val="0-#ppt_w/2"/>
                                          </p:val>
                                        </p:tav>
                                        <p:tav tm="100000">
                                          <p:val>
                                            <p:strVal val="#ppt_x"/>
                                          </p:val>
                                        </p:tav>
                                      </p:tavLst>
                                    </p:anim>
                                    <p:anim calcmode="lin" valueType="num">
                                      <p:cBhvr additive="base">
                                        <p:cTn id="15"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down)">
                                      <p:cBhvr>
                                        <p:cTn id="20" dur="580">
                                          <p:stCondLst>
                                            <p:cond delay="0"/>
                                          </p:stCondLst>
                                        </p:cTn>
                                        <p:tgtEl>
                                          <p:spTgt spid="10"/>
                                        </p:tgtEl>
                                      </p:cBhvr>
                                    </p:animEffect>
                                    <p:anim calcmode="lin" valueType="num">
                                      <p:cBhvr>
                                        <p:cTn id="21"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26" dur="26">
                                          <p:stCondLst>
                                            <p:cond delay="650"/>
                                          </p:stCondLst>
                                        </p:cTn>
                                        <p:tgtEl>
                                          <p:spTgt spid="10"/>
                                        </p:tgtEl>
                                      </p:cBhvr>
                                      <p:to x="100000" y="60000"/>
                                    </p:animScale>
                                    <p:animScale>
                                      <p:cBhvr>
                                        <p:cTn id="27" dur="166" decel="50000">
                                          <p:stCondLst>
                                            <p:cond delay="676"/>
                                          </p:stCondLst>
                                        </p:cTn>
                                        <p:tgtEl>
                                          <p:spTgt spid="10"/>
                                        </p:tgtEl>
                                      </p:cBhvr>
                                      <p:to x="100000" y="100000"/>
                                    </p:animScale>
                                    <p:animScale>
                                      <p:cBhvr>
                                        <p:cTn id="28" dur="26">
                                          <p:stCondLst>
                                            <p:cond delay="1312"/>
                                          </p:stCondLst>
                                        </p:cTn>
                                        <p:tgtEl>
                                          <p:spTgt spid="10"/>
                                        </p:tgtEl>
                                      </p:cBhvr>
                                      <p:to x="100000" y="80000"/>
                                    </p:animScale>
                                    <p:animScale>
                                      <p:cBhvr>
                                        <p:cTn id="29" dur="166" decel="50000">
                                          <p:stCondLst>
                                            <p:cond delay="1338"/>
                                          </p:stCondLst>
                                        </p:cTn>
                                        <p:tgtEl>
                                          <p:spTgt spid="10"/>
                                        </p:tgtEl>
                                      </p:cBhvr>
                                      <p:to x="100000" y="100000"/>
                                    </p:animScale>
                                    <p:animScale>
                                      <p:cBhvr>
                                        <p:cTn id="30" dur="26">
                                          <p:stCondLst>
                                            <p:cond delay="1642"/>
                                          </p:stCondLst>
                                        </p:cTn>
                                        <p:tgtEl>
                                          <p:spTgt spid="10"/>
                                        </p:tgtEl>
                                      </p:cBhvr>
                                      <p:to x="100000" y="90000"/>
                                    </p:animScale>
                                    <p:animScale>
                                      <p:cBhvr>
                                        <p:cTn id="31" dur="166" decel="50000">
                                          <p:stCondLst>
                                            <p:cond delay="1668"/>
                                          </p:stCondLst>
                                        </p:cTn>
                                        <p:tgtEl>
                                          <p:spTgt spid="10"/>
                                        </p:tgtEl>
                                      </p:cBhvr>
                                      <p:to x="100000" y="100000"/>
                                    </p:animScale>
                                    <p:animScale>
                                      <p:cBhvr>
                                        <p:cTn id="32" dur="26">
                                          <p:stCondLst>
                                            <p:cond delay="1808"/>
                                          </p:stCondLst>
                                        </p:cTn>
                                        <p:tgtEl>
                                          <p:spTgt spid="10"/>
                                        </p:tgtEl>
                                      </p:cBhvr>
                                      <p:to x="100000" y="95000"/>
                                    </p:animScale>
                                    <p:animScale>
                                      <p:cBhvr>
                                        <p:cTn id="33" dur="166" decel="50000">
                                          <p:stCondLst>
                                            <p:cond delay="1834"/>
                                          </p:stCondLst>
                                        </p:cTn>
                                        <p:tgtEl>
                                          <p:spTgt spid="10"/>
                                        </p:tgtEl>
                                      </p:cBhvr>
                                      <p:to x="100000" y="100000"/>
                                    </p:animScale>
                                  </p:childTnLst>
                                </p:cTn>
                              </p:par>
                              <p:par>
                                <p:cTn id="34" presetID="26" presetClass="entr" presetSubtype="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down)">
                                      <p:cBhvr>
                                        <p:cTn id="36" dur="580">
                                          <p:stCondLst>
                                            <p:cond delay="0"/>
                                          </p:stCondLst>
                                        </p:cTn>
                                        <p:tgtEl>
                                          <p:spTgt spid="11"/>
                                        </p:tgtEl>
                                      </p:cBhvr>
                                    </p:animEffect>
                                    <p:anim calcmode="lin" valueType="num">
                                      <p:cBhvr>
                                        <p:cTn id="37"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2" dur="26">
                                          <p:stCondLst>
                                            <p:cond delay="650"/>
                                          </p:stCondLst>
                                        </p:cTn>
                                        <p:tgtEl>
                                          <p:spTgt spid="11"/>
                                        </p:tgtEl>
                                      </p:cBhvr>
                                      <p:to x="100000" y="60000"/>
                                    </p:animScale>
                                    <p:animScale>
                                      <p:cBhvr>
                                        <p:cTn id="43" dur="166" decel="50000">
                                          <p:stCondLst>
                                            <p:cond delay="676"/>
                                          </p:stCondLst>
                                        </p:cTn>
                                        <p:tgtEl>
                                          <p:spTgt spid="11"/>
                                        </p:tgtEl>
                                      </p:cBhvr>
                                      <p:to x="100000" y="100000"/>
                                    </p:animScale>
                                    <p:animScale>
                                      <p:cBhvr>
                                        <p:cTn id="44" dur="26">
                                          <p:stCondLst>
                                            <p:cond delay="1312"/>
                                          </p:stCondLst>
                                        </p:cTn>
                                        <p:tgtEl>
                                          <p:spTgt spid="11"/>
                                        </p:tgtEl>
                                      </p:cBhvr>
                                      <p:to x="100000" y="80000"/>
                                    </p:animScale>
                                    <p:animScale>
                                      <p:cBhvr>
                                        <p:cTn id="45" dur="166" decel="50000">
                                          <p:stCondLst>
                                            <p:cond delay="1338"/>
                                          </p:stCondLst>
                                        </p:cTn>
                                        <p:tgtEl>
                                          <p:spTgt spid="11"/>
                                        </p:tgtEl>
                                      </p:cBhvr>
                                      <p:to x="100000" y="100000"/>
                                    </p:animScale>
                                    <p:animScale>
                                      <p:cBhvr>
                                        <p:cTn id="46" dur="26">
                                          <p:stCondLst>
                                            <p:cond delay="1642"/>
                                          </p:stCondLst>
                                        </p:cTn>
                                        <p:tgtEl>
                                          <p:spTgt spid="11"/>
                                        </p:tgtEl>
                                      </p:cBhvr>
                                      <p:to x="100000" y="90000"/>
                                    </p:animScale>
                                    <p:animScale>
                                      <p:cBhvr>
                                        <p:cTn id="47" dur="166" decel="50000">
                                          <p:stCondLst>
                                            <p:cond delay="1668"/>
                                          </p:stCondLst>
                                        </p:cTn>
                                        <p:tgtEl>
                                          <p:spTgt spid="11"/>
                                        </p:tgtEl>
                                      </p:cBhvr>
                                      <p:to x="100000" y="100000"/>
                                    </p:animScale>
                                    <p:animScale>
                                      <p:cBhvr>
                                        <p:cTn id="48" dur="26">
                                          <p:stCondLst>
                                            <p:cond delay="1808"/>
                                          </p:stCondLst>
                                        </p:cTn>
                                        <p:tgtEl>
                                          <p:spTgt spid="11"/>
                                        </p:tgtEl>
                                      </p:cBhvr>
                                      <p:to x="100000" y="95000"/>
                                    </p:animScale>
                                    <p:animScale>
                                      <p:cBhvr>
                                        <p:cTn id="49" dur="166" decel="50000">
                                          <p:stCondLst>
                                            <p:cond delay="1834"/>
                                          </p:stCondLst>
                                        </p:cTn>
                                        <p:tgtEl>
                                          <p:spTgt spid="11"/>
                                        </p:tgtEl>
                                      </p:cBhvr>
                                      <p:to x="100000" y="100000"/>
                                    </p:animScale>
                                  </p:childTnLst>
                                </p:cTn>
                              </p:par>
                            </p:childTnLst>
                          </p:cTn>
                        </p:par>
                      </p:childTnLst>
                    </p:cTn>
                  </p:par>
                  <p:par>
                    <p:cTn id="50" fill="hold">
                      <p:stCondLst>
                        <p:cond delay="indefinite"/>
                      </p:stCondLst>
                      <p:childTnLst>
                        <p:par>
                          <p:cTn id="51" fill="hold">
                            <p:stCondLst>
                              <p:cond delay="0"/>
                            </p:stCondLst>
                            <p:childTnLst>
                              <p:par>
                                <p:cTn id="52" presetID="2" presetClass="entr" presetSubtype="2"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anim calcmode="lin" valueType="num">
                                      <p:cBhvr additive="base">
                                        <p:cTn id="54" dur="500" fill="hold"/>
                                        <p:tgtEl>
                                          <p:spTgt spid="12"/>
                                        </p:tgtEl>
                                        <p:attrNameLst>
                                          <p:attrName>ppt_x</p:attrName>
                                        </p:attrNameLst>
                                      </p:cBhvr>
                                      <p:tavLst>
                                        <p:tav tm="0">
                                          <p:val>
                                            <p:strVal val="1+#ppt_w/2"/>
                                          </p:val>
                                        </p:tav>
                                        <p:tav tm="100000">
                                          <p:val>
                                            <p:strVal val="#ppt_x"/>
                                          </p:val>
                                        </p:tav>
                                      </p:tavLst>
                                    </p:anim>
                                    <p:anim calcmode="lin" valueType="num">
                                      <p:cBhvr additive="base">
                                        <p:cTn id="55"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6" presetClass="entr" presetSubtype="0" fill="hold" nodeType="click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wipe(down)">
                                      <p:cBhvr>
                                        <p:cTn id="60" dur="580">
                                          <p:stCondLst>
                                            <p:cond delay="0"/>
                                          </p:stCondLst>
                                        </p:cTn>
                                        <p:tgtEl>
                                          <p:spTgt spid="13"/>
                                        </p:tgtEl>
                                      </p:cBhvr>
                                    </p:animEffect>
                                    <p:anim calcmode="lin" valueType="num">
                                      <p:cBhvr>
                                        <p:cTn id="61"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66" dur="26">
                                          <p:stCondLst>
                                            <p:cond delay="650"/>
                                          </p:stCondLst>
                                        </p:cTn>
                                        <p:tgtEl>
                                          <p:spTgt spid="13"/>
                                        </p:tgtEl>
                                      </p:cBhvr>
                                      <p:to x="100000" y="60000"/>
                                    </p:animScale>
                                    <p:animScale>
                                      <p:cBhvr>
                                        <p:cTn id="67" dur="166" decel="50000">
                                          <p:stCondLst>
                                            <p:cond delay="676"/>
                                          </p:stCondLst>
                                        </p:cTn>
                                        <p:tgtEl>
                                          <p:spTgt spid="13"/>
                                        </p:tgtEl>
                                      </p:cBhvr>
                                      <p:to x="100000" y="100000"/>
                                    </p:animScale>
                                    <p:animScale>
                                      <p:cBhvr>
                                        <p:cTn id="68" dur="26">
                                          <p:stCondLst>
                                            <p:cond delay="1312"/>
                                          </p:stCondLst>
                                        </p:cTn>
                                        <p:tgtEl>
                                          <p:spTgt spid="13"/>
                                        </p:tgtEl>
                                      </p:cBhvr>
                                      <p:to x="100000" y="80000"/>
                                    </p:animScale>
                                    <p:animScale>
                                      <p:cBhvr>
                                        <p:cTn id="69" dur="166" decel="50000">
                                          <p:stCondLst>
                                            <p:cond delay="1338"/>
                                          </p:stCondLst>
                                        </p:cTn>
                                        <p:tgtEl>
                                          <p:spTgt spid="13"/>
                                        </p:tgtEl>
                                      </p:cBhvr>
                                      <p:to x="100000" y="100000"/>
                                    </p:animScale>
                                    <p:animScale>
                                      <p:cBhvr>
                                        <p:cTn id="70" dur="26">
                                          <p:stCondLst>
                                            <p:cond delay="1642"/>
                                          </p:stCondLst>
                                        </p:cTn>
                                        <p:tgtEl>
                                          <p:spTgt spid="13"/>
                                        </p:tgtEl>
                                      </p:cBhvr>
                                      <p:to x="100000" y="90000"/>
                                    </p:animScale>
                                    <p:animScale>
                                      <p:cBhvr>
                                        <p:cTn id="71" dur="166" decel="50000">
                                          <p:stCondLst>
                                            <p:cond delay="1668"/>
                                          </p:stCondLst>
                                        </p:cTn>
                                        <p:tgtEl>
                                          <p:spTgt spid="13"/>
                                        </p:tgtEl>
                                      </p:cBhvr>
                                      <p:to x="100000" y="100000"/>
                                    </p:animScale>
                                    <p:animScale>
                                      <p:cBhvr>
                                        <p:cTn id="72" dur="26">
                                          <p:stCondLst>
                                            <p:cond delay="1808"/>
                                          </p:stCondLst>
                                        </p:cTn>
                                        <p:tgtEl>
                                          <p:spTgt spid="13"/>
                                        </p:tgtEl>
                                      </p:cBhvr>
                                      <p:to x="100000" y="95000"/>
                                    </p:animScale>
                                    <p:animScale>
                                      <p:cBhvr>
                                        <p:cTn id="73" dur="166" decel="50000">
                                          <p:stCondLst>
                                            <p:cond delay="1834"/>
                                          </p:stCondLst>
                                        </p:cTn>
                                        <p:tgtEl>
                                          <p:spTgt spid="13"/>
                                        </p:tgtEl>
                                      </p:cBhvr>
                                      <p:to x="100000" y="100000"/>
                                    </p:animScale>
                                  </p:childTnLst>
                                </p:cTn>
                              </p:par>
                              <p:par>
                                <p:cTn id="74" presetID="26" presetClass="entr" presetSubtype="0" fill="hold" grpId="0" nodeType="withEffect">
                                  <p:stCondLst>
                                    <p:cond delay="0"/>
                                  </p:stCondLst>
                                  <p:childTnLst>
                                    <p:set>
                                      <p:cBhvr>
                                        <p:cTn id="75" dur="1" fill="hold">
                                          <p:stCondLst>
                                            <p:cond delay="0"/>
                                          </p:stCondLst>
                                        </p:cTn>
                                        <p:tgtEl>
                                          <p:spTgt spid="14"/>
                                        </p:tgtEl>
                                        <p:attrNameLst>
                                          <p:attrName>style.visibility</p:attrName>
                                        </p:attrNameLst>
                                      </p:cBhvr>
                                      <p:to>
                                        <p:strVal val="visible"/>
                                      </p:to>
                                    </p:set>
                                    <p:animEffect transition="in" filter="wipe(down)">
                                      <p:cBhvr>
                                        <p:cTn id="76" dur="580">
                                          <p:stCondLst>
                                            <p:cond delay="0"/>
                                          </p:stCondLst>
                                        </p:cTn>
                                        <p:tgtEl>
                                          <p:spTgt spid="14"/>
                                        </p:tgtEl>
                                      </p:cBhvr>
                                    </p:animEffect>
                                    <p:anim calcmode="lin" valueType="num">
                                      <p:cBhvr>
                                        <p:cTn id="77"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78"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79"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80"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81"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82" dur="26">
                                          <p:stCondLst>
                                            <p:cond delay="650"/>
                                          </p:stCondLst>
                                        </p:cTn>
                                        <p:tgtEl>
                                          <p:spTgt spid="14"/>
                                        </p:tgtEl>
                                      </p:cBhvr>
                                      <p:to x="100000" y="60000"/>
                                    </p:animScale>
                                    <p:animScale>
                                      <p:cBhvr>
                                        <p:cTn id="83" dur="166" decel="50000">
                                          <p:stCondLst>
                                            <p:cond delay="676"/>
                                          </p:stCondLst>
                                        </p:cTn>
                                        <p:tgtEl>
                                          <p:spTgt spid="14"/>
                                        </p:tgtEl>
                                      </p:cBhvr>
                                      <p:to x="100000" y="100000"/>
                                    </p:animScale>
                                    <p:animScale>
                                      <p:cBhvr>
                                        <p:cTn id="84" dur="26">
                                          <p:stCondLst>
                                            <p:cond delay="1312"/>
                                          </p:stCondLst>
                                        </p:cTn>
                                        <p:tgtEl>
                                          <p:spTgt spid="14"/>
                                        </p:tgtEl>
                                      </p:cBhvr>
                                      <p:to x="100000" y="80000"/>
                                    </p:animScale>
                                    <p:animScale>
                                      <p:cBhvr>
                                        <p:cTn id="85" dur="166" decel="50000">
                                          <p:stCondLst>
                                            <p:cond delay="1338"/>
                                          </p:stCondLst>
                                        </p:cTn>
                                        <p:tgtEl>
                                          <p:spTgt spid="14"/>
                                        </p:tgtEl>
                                      </p:cBhvr>
                                      <p:to x="100000" y="100000"/>
                                    </p:animScale>
                                    <p:animScale>
                                      <p:cBhvr>
                                        <p:cTn id="86" dur="26">
                                          <p:stCondLst>
                                            <p:cond delay="1642"/>
                                          </p:stCondLst>
                                        </p:cTn>
                                        <p:tgtEl>
                                          <p:spTgt spid="14"/>
                                        </p:tgtEl>
                                      </p:cBhvr>
                                      <p:to x="100000" y="90000"/>
                                    </p:animScale>
                                    <p:animScale>
                                      <p:cBhvr>
                                        <p:cTn id="87" dur="166" decel="50000">
                                          <p:stCondLst>
                                            <p:cond delay="1668"/>
                                          </p:stCondLst>
                                        </p:cTn>
                                        <p:tgtEl>
                                          <p:spTgt spid="14"/>
                                        </p:tgtEl>
                                      </p:cBhvr>
                                      <p:to x="100000" y="100000"/>
                                    </p:animScale>
                                    <p:animScale>
                                      <p:cBhvr>
                                        <p:cTn id="88" dur="26">
                                          <p:stCondLst>
                                            <p:cond delay="1808"/>
                                          </p:stCondLst>
                                        </p:cTn>
                                        <p:tgtEl>
                                          <p:spTgt spid="14"/>
                                        </p:tgtEl>
                                      </p:cBhvr>
                                      <p:to x="100000" y="95000"/>
                                    </p:animScale>
                                    <p:animScale>
                                      <p:cBhvr>
                                        <p:cTn id="89" dur="166" decel="50000">
                                          <p:stCondLst>
                                            <p:cond delay="1834"/>
                                          </p:stCondLst>
                                        </p:cTn>
                                        <p:tgtEl>
                                          <p:spTgt spid="1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audio>
              <p:cMediaNode vol="80000">
                <p:cTn id="90" fill="hold" display="0">
                  <p:stCondLst>
                    <p:cond delay="indefinite"/>
                  </p:stCondLst>
                  <p:endCondLst>
                    <p:cond evt="onStopAudio" delay="0">
                      <p:tgtEl>
                        <p:sldTgt/>
                      </p:tgtEl>
                    </p:cond>
                  </p:endCondLst>
                </p:cTn>
                <p:tgtEl>
                  <p:spTgt spid="10"/>
                </p:tgtEl>
              </p:cMediaNode>
            </p:audio>
            <p:audio>
              <p:cMediaNode vol="80000">
                <p:cTn id="91" fill="hold" display="0">
                  <p:stCondLst>
                    <p:cond delay="indefinite"/>
                  </p:stCondLst>
                  <p:endCondLst>
                    <p:cond evt="onStopAudio" delay="0">
                      <p:tgtEl>
                        <p:sldTgt/>
                      </p:tgtEl>
                    </p:cond>
                  </p:endCondLst>
                </p:cTn>
                <p:tgtEl>
                  <p:spTgt spid="13"/>
                </p:tgtEl>
              </p:cMediaNode>
            </p:audio>
          </p:childTnLst>
        </p:cTn>
      </p:par>
    </p:tnLst>
    <p:bldLst>
      <p:bldP spid="7" grpId="0"/>
      <p:bldP spid="9" grpId="0"/>
      <p:bldP spid="11" grpId="0"/>
      <p:bldP spid="12"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284" y="244550"/>
            <a:ext cx="4286693" cy="861348"/>
          </a:xfrm>
        </p:spPr>
        <p:txBody>
          <a:bodyPr/>
          <a:lstStyle/>
          <a:p>
            <a:r>
              <a:rPr lang="en-US" dirty="0">
                <a:solidFill>
                  <a:schemeClr val="bg1"/>
                </a:solidFill>
                <a:latin typeface="Futura Std Medium" pitchFamily="34" charset="0"/>
              </a:rPr>
              <a:t>Rhythm Game</a:t>
            </a:r>
          </a:p>
        </p:txBody>
      </p:sp>
      <p:sp>
        <p:nvSpPr>
          <p:cNvPr id="4" name="Content Placeholder 2">
            <a:extLst>
              <a:ext uri="{FF2B5EF4-FFF2-40B4-BE49-F238E27FC236}">
                <a16:creationId xmlns:a16="http://schemas.microsoft.com/office/drawing/2014/main" id="{DC3FEBAF-CEBC-47DC-A7F5-71F400C31A47}"/>
              </a:ext>
            </a:extLst>
          </p:cNvPr>
          <p:cNvSpPr>
            <a:spLocks noGrp="1"/>
          </p:cNvSpPr>
          <p:nvPr>
            <p:ph idx="1"/>
          </p:nvPr>
        </p:nvSpPr>
        <p:spPr>
          <a:xfrm>
            <a:off x="614916" y="1474368"/>
            <a:ext cx="10962167" cy="5085920"/>
          </a:xfrm>
        </p:spPr>
        <p:txBody>
          <a:bodyPr vert="horz" lIns="91440" tIns="45720" rIns="91440" bIns="45720" rtlCol="0" anchor="t">
            <a:noAutofit/>
          </a:bodyPr>
          <a:lstStyle/>
          <a:p>
            <a:pPr marL="514350" indent="-514350">
              <a:lnSpc>
                <a:spcPct val="100000"/>
              </a:lnSpc>
              <a:buAutoNum type="arabicParenR"/>
            </a:pPr>
            <a:r>
              <a:rPr lang="en-US" dirty="0">
                <a:solidFill>
                  <a:schemeClr val="accent1">
                    <a:lumMod val="50000"/>
                  </a:schemeClr>
                </a:solidFill>
                <a:latin typeface="Futura Std Medium" pitchFamily="34" charset="0"/>
                <a:cs typeface="Calibri"/>
              </a:rPr>
              <a:t>Have students sit in a circle and start the beat with one pat on your lap and one clap</a:t>
            </a:r>
          </a:p>
          <a:p>
            <a:pPr marL="514350" indent="-514350">
              <a:lnSpc>
                <a:spcPct val="100000"/>
              </a:lnSpc>
              <a:buAutoNum type="arabicParenR"/>
            </a:pPr>
            <a:r>
              <a:rPr lang="en-US" dirty="0">
                <a:solidFill>
                  <a:schemeClr val="accent1">
                    <a:lumMod val="50000"/>
                  </a:schemeClr>
                </a:solidFill>
                <a:latin typeface="Futura Std Medium" pitchFamily="34" charset="0"/>
                <a:cs typeface="Calibri"/>
              </a:rPr>
              <a:t>Introduce these 4 words to them. Each word should take up one pat and one clap</a:t>
            </a:r>
          </a:p>
          <a:p>
            <a:pPr marL="514350" indent="-514350">
              <a:lnSpc>
                <a:spcPct val="100000"/>
              </a:lnSpc>
              <a:buAutoNum type="arabicParenR"/>
            </a:pPr>
            <a:endParaRPr lang="en-US" b="1" dirty="0">
              <a:solidFill>
                <a:schemeClr val="accent1">
                  <a:lumMod val="50000"/>
                </a:schemeClr>
              </a:solidFill>
              <a:latin typeface="Futura Std Medium" pitchFamily="34" charset="0"/>
              <a:cs typeface="Calibri"/>
            </a:endParaRPr>
          </a:p>
          <a:p>
            <a:pPr marL="0" indent="0" algn="ctr">
              <a:lnSpc>
                <a:spcPct val="100000"/>
              </a:lnSpc>
              <a:buNone/>
            </a:pPr>
            <a:r>
              <a:rPr lang="en-US" b="1" dirty="0">
                <a:solidFill>
                  <a:srgbClr val="C00000"/>
                </a:solidFill>
                <a:latin typeface="Futura Std Medium" pitchFamily="34" charset="0"/>
                <a:cs typeface="Calibri"/>
              </a:rPr>
              <a:t>Strawberry</a:t>
            </a:r>
            <a:r>
              <a:rPr lang="en-US" b="1" dirty="0">
                <a:solidFill>
                  <a:schemeClr val="accent1">
                    <a:lumMod val="50000"/>
                  </a:schemeClr>
                </a:solidFill>
                <a:latin typeface="Futura Std Medium" pitchFamily="34" charset="0"/>
                <a:cs typeface="Calibri"/>
              </a:rPr>
              <a:t> , </a:t>
            </a:r>
            <a:r>
              <a:rPr lang="en-US" b="1" dirty="0">
                <a:solidFill>
                  <a:srgbClr val="EB1955"/>
                </a:solidFill>
                <a:latin typeface="Futura Std Medium" pitchFamily="34" charset="0"/>
                <a:cs typeface="Calibri"/>
              </a:rPr>
              <a:t>Watermelon</a:t>
            </a:r>
            <a:r>
              <a:rPr lang="en-US" b="1" dirty="0">
                <a:solidFill>
                  <a:schemeClr val="accent1">
                    <a:lumMod val="50000"/>
                  </a:schemeClr>
                </a:solidFill>
                <a:latin typeface="Futura Std Medium" pitchFamily="34" charset="0"/>
                <a:cs typeface="Calibri"/>
              </a:rPr>
              <a:t>, </a:t>
            </a:r>
            <a:r>
              <a:rPr lang="en-US" b="1" dirty="0">
                <a:solidFill>
                  <a:srgbClr val="92D050"/>
                </a:solidFill>
                <a:latin typeface="Futura Std Medium" pitchFamily="34" charset="0"/>
                <a:cs typeface="Calibri"/>
              </a:rPr>
              <a:t>Coconut</a:t>
            </a:r>
            <a:r>
              <a:rPr lang="en-US" b="1" dirty="0">
                <a:solidFill>
                  <a:schemeClr val="accent1">
                    <a:lumMod val="50000"/>
                  </a:schemeClr>
                </a:solidFill>
                <a:latin typeface="Futura Std Medium" pitchFamily="34" charset="0"/>
                <a:cs typeface="Calibri"/>
              </a:rPr>
              <a:t>, </a:t>
            </a:r>
            <a:r>
              <a:rPr lang="en-US" b="1" dirty="0">
                <a:solidFill>
                  <a:srgbClr val="FFC000"/>
                </a:solidFill>
                <a:latin typeface="Futura Std Medium" pitchFamily="34" charset="0"/>
                <a:cs typeface="Calibri"/>
              </a:rPr>
              <a:t>Mango</a:t>
            </a:r>
            <a:r>
              <a:rPr lang="en-US" b="1" dirty="0">
                <a:solidFill>
                  <a:schemeClr val="accent1">
                    <a:lumMod val="50000"/>
                  </a:schemeClr>
                </a:solidFill>
                <a:latin typeface="Futura Std Medium" pitchFamily="34" charset="0"/>
                <a:cs typeface="Calibri"/>
              </a:rPr>
              <a:t> </a:t>
            </a:r>
          </a:p>
          <a:p>
            <a:pPr marL="514350" indent="-514350">
              <a:lnSpc>
                <a:spcPct val="100000"/>
              </a:lnSpc>
              <a:buAutoNum type="arabicParenR"/>
            </a:pPr>
            <a:endParaRPr lang="en-US" dirty="0">
              <a:solidFill>
                <a:schemeClr val="accent1">
                  <a:lumMod val="50000"/>
                </a:schemeClr>
              </a:solidFill>
              <a:latin typeface="Futura Std Medium" pitchFamily="34" charset="0"/>
              <a:cs typeface="Calibri"/>
            </a:endParaRPr>
          </a:p>
          <a:p>
            <a:pPr marL="514350" indent="-514350">
              <a:lnSpc>
                <a:spcPct val="100000"/>
              </a:lnSpc>
              <a:spcBef>
                <a:spcPts val="0"/>
              </a:spcBef>
              <a:buFont typeface="+mj-lt"/>
              <a:buAutoNum type="arabicParenR" startAt="3"/>
            </a:pPr>
            <a:r>
              <a:rPr lang="en-US" dirty="0">
                <a:solidFill>
                  <a:schemeClr val="accent1">
                    <a:lumMod val="50000"/>
                  </a:schemeClr>
                </a:solidFill>
                <a:latin typeface="Futura Std Medium" pitchFamily="34" charset="0"/>
                <a:cs typeface="Calibri"/>
              </a:rPr>
              <a:t>Start by saying one word. Then it will go clockwise to your neighbor. Your neighbor must say your word and a new word. </a:t>
            </a:r>
          </a:p>
          <a:p>
            <a:pPr marL="0" indent="0" algn="ctr">
              <a:lnSpc>
                <a:spcPct val="100000"/>
              </a:lnSpc>
              <a:spcBef>
                <a:spcPts val="0"/>
              </a:spcBef>
              <a:buNone/>
            </a:pPr>
            <a:r>
              <a:rPr lang="en-US" sz="1800" dirty="0">
                <a:solidFill>
                  <a:schemeClr val="accent1">
                    <a:lumMod val="50000"/>
                  </a:schemeClr>
                </a:solidFill>
                <a:latin typeface="Futura Std Medium" pitchFamily="34" charset="0"/>
                <a:cs typeface="Calibri"/>
              </a:rPr>
              <a:t>You may repeat words. You may add an extra pat and clap in between people if needed to slow things down. </a:t>
            </a:r>
          </a:p>
        </p:txBody>
      </p:sp>
    </p:spTree>
    <p:extLst>
      <p:ext uri="{BB962C8B-B14F-4D97-AF65-F5344CB8AC3E}">
        <p14:creationId xmlns:p14="http://schemas.microsoft.com/office/powerpoint/2010/main" val="2761958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6050"/>
            <a:ext cx="1971675" cy="1063625"/>
          </a:xfrm>
        </p:spPr>
        <p:txBody>
          <a:bodyPr>
            <a:normAutofit fontScale="90000"/>
          </a:bodyPr>
          <a:lstStyle/>
          <a:p>
            <a:r>
              <a:rPr lang="en-US" dirty="0">
                <a:solidFill>
                  <a:schemeClr val="bg1"/>
                </a:solidFill>
                <a:latin typeface="Futura Std Medium" pitchFamily="34" charset="0"/>
              </a:rPr>
              <a:t>Tempo</a:t>
            </a:r>
          </a:p>
        </p:txBody>
      </p:sp>
      <p:sp>
        <p:nvSpPr>
          <p:cNvPr id="4" name="Content Placeholder 2">
            <a:extLst>
              <a:ext uri="{FF2B5EF4-FFF2-40B4-BE49-F238E27FC236}">
                <a16:creationId xmlns:a16="http://schemas.microsoft.com/office/drawing/2014/main" id="{DC3FEBAF-CEBC-47DC-A7F5-71F400C31A47}"/>
              </a:ext>
            </a:extLst>
          </p:cNvPr>
          <p:cNvSpPr>
            <a:spLocks noGrp="1"/>
          </p:cNvSpPr>
          <p:nvPr>
            <p:ph idx="1"/>
          </p:nvPr>
        </p:nvSpPr>
        <p:spPr>
          <a:xfrm>
            <a:off x="608709" y="4993654"/>
            <a:ext cx="10959514" cy="1183863"/>
          </a:xfrm>
        </p:spPr>
        <p:txBody>
          <a:bodyPr vert="horz" lIns="91440" tIns="45720" rIns="91440" bIns="45720" rtlCol="0" anchor="t">
            <a:normAutofit fontScale="92500" lnSpcReduction="10000"/>
          </a:bodyPr>
          <a:lstStyle/>
          <a:p>
            <a:pPr marL="0" indent="0">
              <a:buNone/>
            </a:pPr>
            <a:r>
              <a:rPr lang="en-US" sz="2400" dirty="0">
                <a:solidFill>
                  <a:schemeClr val="accent1">
                    <a:lumMod val="50000"/>
                  </a:schemeClr>
                </a:solidFill>
                <a:latin typeface="Futura Std Medium" pitchFamily="34" charset="0"/>
                <a:cs typeface="Calibri"/>
              </a:rPr>
              <a:t>Have the class stand. When you point to “lento,” have them act like they’re walking in slow-motion. When you point to “andante,” have them walk in place at a normal pace. When you point to “presto,” have them run in place as fast as they can.  </a:t>
            </a:r>
          </a:p>
        </p:txBody>
      </p:sp>
      <p:sp>
        <p:nvSpPr>
          <p:cNvPr id="5" name="Content Placeholder 2">
            <a:extLst>
              <a:ext uri="{FF2B5EF4-FFF2-40B4-BE49-F238E27FC236}">
                <a16:creationId xmlns:a16="http://schemas.microsoft.com/office/drawing/2014/main" id="{DC3FEBAF-CEBC-47DC-A7F5-71F400C31A47}"/>
              </a:ext>
            </a:extLst>
          </p:cNvPr>
          <p:cNvSpPr txBox="1">
            <a:spLocks/>
          </p:cNvSpPr>
          <p:nvPr/>
        </p:nvSpPr>
        <p:spPr>
          <a:xfrm>
            <a:off x="5178056" y="6504701"/>
            <a:ext cx="7013944" cy="353299"/>
          </a:xfrm>
          <a:prstGeom prst="rect">
            <a:avLst/>
          </a:prstGeom>
        </p:spPr>
        <p:txBody>
          <a:bodyPr vert="horz" lIns="91440" tIns="45720" rIns="91440" bIns="45720" rtlCol="0" anchor="t">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solidFill>
                  <a:srgbClr val="C00000"/>
                </a:solidFill>
                <a:latin typeface="Futura Std Medium" pitchFamily="34" charset="0"/>
                <a:cs typeface="Calibri"/>
              </a:rPr>
              <a:t>*There are many more tempo names; three were chosen for simplicity. </a:t>
            </a:r>
          </a:p>
        </p:txBody>
      </p:sp>
      <p:grpSp>
        <p:nvGrpSpPr>
          <p:cNvPr id="24" name="Group 23"/>
          <p:cNvGrpSpPr/>
          <p:nvPr/>
        </p:nvGrpSpPr>
        <p:grpSpPr>
          <a:xfrm>
            <a:off x="2887624" y="3201286"/>
            <a:ext cx="1818167" cy="1175666"/>
            <a:chOff x="2887624" y="3201286"/>
            <a:chExt cx="1818167" cy="1175666"/>
          </a:xfrm>
        </p:grpSpPr>
        <p:sp>
          <p:nvSpPr>
            <p:cNvPr id="6" name="Content Placeholder 2">
              <a:extLst>
                <a:ext uri="{FF2B5EF4-FFF2-40B4-BE49-F238E27FC236}">
                  <a16:creationId xmlns:a16="http://schemas.microsoft.com/office/drawing/2014/main" id="{DC3FEBAF-CEBC-47DC-A7F5-71F400C31A47}"/>
                </a:ext>
              </a:extLst>
            </p:cNvPr>
            <p:cNvSpPr txBox="1">
              <a:spLocks/>
            </p:cNvSpPr>
            <p:nvPr/>
          </p:nvSpPr>
          <p:spPr>
            <a:xfrm>
              <a:off x="2887624" y="3668234"/>
              <a:ext cx="1818167" cy="708718"/>
            </a:xfrm>
            <a:prstGeom prst="rect">
              <a:avLst/>
            </a:prstGeom>
          </p:spPr>
          <p:txBody>
            <a:bodyPr vert="horz" lIns="91440" tIns="45720" rIns="91440" bIns="45720" rtlCol="0" anchor="t">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000" dirty="0">
                  <a:solidFill>
                    <a:schemeClr val="accent1">
                      <a:lumMod val="50000"/>
                    </a:schemeClr>
                  </a:solidFill>
                  <a:latin typeface="Futura Std Medium" pitchFamily="34" charset="0"/>
                  <a:cs typeface="Calibri"/>
                </a:rPr>
                <a:t>Lento</a:t>
              </a:r>
            </a:p>
            <a:p>
              <a:pPr marL="0" indent="0" algn="ctr">
                <a:lnSpc>
                  <a:spcPct val="80000"/>
                </a:lnSpc>
                <a:spcBef>
                  <a:spcPts val="0"/>
                </a:spcBef>
                <a:buFont typeface="Arial" panose="020B0604020202020204" pitchFamily="34" charset="0"/>
                <a:buNone/>
              </a:pPr>
              <a:r>
                <a:rPr lang="en-US" sz="1800" dirty="0">
                  <a:solidFill>
                    <a:schemeClr val="accent1">
                      <a:lumMod val="50000"/>
                    </a:schemeClr>
                  </a:solidFill>
                  <a:latin typeface="Futura Std Medium" pitchFamily="34" charset="0"/>
                  <a:cs typeface="Calibri"/>
                </a:rPr>
                <a:t>Slow like a Snail</a:t>
              </a:r>
            </a:p>
          </p:txBody>
        </p:sp>
        <p:sp>
          <p:nvSpPr>
            <p:cNvPr id="10" name="Rectangle 9"/>
            <p:cNvSpPr/>
            <p:nvPr/>
          </p:nvSpPr>
          <p:spPr>
            <a:xfrm>
              <a:off x="3340394" y="3429000"/>
              <a:ext cx="912629" cy="1967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11" name="Rectangle 10"/>
            <p:cNvSpPr/>
            <p:nvPr/>
          </p:nvSpPr>
          <p:spPr>
            <a:xfrm>
              <a:off x="3340394" y="3201286"/>
              <a:ext cx="912629" cy="19670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p:cNvGrpSpPr/>
          <p:nvPr/>
        </p:nvGrpSpPr>
        <p:grpSpPr>
          <a:xfrm>
            <a:off x="5176279" y="2752062"/>
            <a:ext cx="1818167" cy="1629695"/>
            <a:chOff x="5176279" y="2752062"/>
            <a:chExt cx="1818167" cy="1629695"/>
          </a:xfrm>
        </p:grpSpPr>
        <p:sp>
          <p:nvSpPr>
            <p:cNvPr id="12" name="Rectangle 11"/>
            <p:cNvSpPr/>
            <p:nvPr/>
          </p:nvSpPr>
          <p:spPr>
            <a:xfrm>
              <a:off x="5629052" y="3429000"/>
              <a:ext cx="912629" cy="1967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5629051" y="3201286"/>
              <a:ext cx="912629" cy="19670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629050" y="2973572"/>
              <a:ext cx="912629" cy="19670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5629049" y="2752062"/>
              <a:ext cx="912629" cy="19670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Content Placeholder 2">
              <a:extLst>
                <a:ext uri="{FF2B5EF4-FFF2-40B4-BE49-F238E27FC236}">
                  <a16:creationId xmlns:a16="http://schemas.microsoft.com/office/drawing/2014/main" id="{DC3FEBAF-CEBC-47DC-A7F5-71F400C31A47}"/>
                </a:ext>
              </a:extLst>
            </p:cNvPr>
            <p:cNvSpPr txBox="1">
              <a:spLocks/>
            </p:cNvSpPr>
            <p:nvPr/>
          </p:nvSpPr>
          <p:spPr>
            <a:xfrm>
              <a:off x="5176279" y="3673039"/>
              <a:ext cx="1818167" cy="708718"/>
            </a:xfrm>
            <a:prstGeom prst="rect">
              <a:avLst/>
            </a:prstGeom>
          </p:spPr>
          <p:txBody>
            <a:bodyPr vert="horz" lIns="91440" tIns="45720" rIns="91440" bIns="45720" rtlCol="0" anchor="t">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000" dirty="0">
                  <a:solidFill>
                    <a:schemeClr val="accent1">
                      <a:lumMod val="50000"/>
                    </a:schemeClr>
                  </a:solidFill>
                  <a:latin typeface="Futura Std Medium" pitchFamily="34" charset="0"/>
                  <a:cs typeface="Calibri"/>
                </a:rPr>
                <a:t>Andante</a:t>
              </a:r>
            </a:p>
            <a:p>
              <a:pPr marL="0" indent="0" algn="ctr">
                <a:lnSpc>
                  <a:spcPct val="80000"/>
                </a:lnSpc>
                <a:spcBef>
                  <a:spcPts val="0"/>
                </a:spcBef>
                <a:buFont typeface="Arial" panose="020B0604020202020204" pitchFamily="34" charset="0"/>
                <a:buNone/>
              </a:pPr>
              <a:r>
                <a:rPr lang="en-US" sz="1800" dirty="0">
                  <a:solidFill>
                    <a:schemeClr val="accent1">
                      <a:lumMod val="50000"/>
                    </a:schemeClr>
                  </a:solidFill>
                  <a:latin typeface="Futura Std Medium" pitchFamily="34" charset="0"/>
                  <a:cs typeface="Calibri"/>
                </a:rPr>
                <a:t>Walking Pace</a:t>
              </a:r>
            </a:p>
          </p:txBody>
        </p:sp>
      </p:grpSp>
      <p:grpSp>
        <p:nvGrpSpPr>
          <p:cNvPr id="26" name="Group 25"/>
          <p:cNvGrpSpPr/>
          <p:nvPr/>
        </p:nvGrpSpPr>
        <p:grpSpPr>
          <a:xfrm>
            <a:off x="7269386" y="2293978"/>
            <a:ext cx="2207485" cy="2163892"/>
            <a:chOff x="7269386" y="2293978"/>
            <a:chExt cx="2207485" cy="2163892"/>
          </a:xfrm>
        </p:grpSpPr>
        <p:sp>
          <p:nvSpPr>
            <p:cNvPr id="16" name="Rectangle 15"/>
            <p:cNvSpPr/>
            <p:nvPr/>
          </p:nvSpPr>
          <p:spPr>
            <a:xfrm>
              <a:off x="7916818" y="2293978"/>
              <a:ext cx="912629" cy="19670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7916815" y="2521691"/>
              <a:ext cx="912629" cy="196702"/>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7916816" y="2752062"/>
              <a:ext cx="912629" cy="19670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7916817" y="2972687"/>
              <a:ext cx="912629" cy="196702"/>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7920356" y="3201286"/>
              <a:ext cx="912629" cy="196702"/>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7916818" y="3429000"/>
              <a:ext cx="912629" cy="1967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ontent Placeholder 2">
              <a:extLst>
                <a:ext uri="{FF2B5EF4-FFF2-40B4-BE49-F238E27FC236}">
                  <a16:creationId xmlns:a16="http://schemas.microsoft.com/office/drawing/2014/main" id="{DC3FEBAF-CEBC-47DC-A7F5-71F400C31A47}"/>
                </a:ext>
              </a:extLst>
            </p:cNvPr>
            <p:cNvSpPr txBox="1">
              <a:spLocks/>
            </p:cNvSpPr>
            <p:nvPr/>
          </p:nvSpPr>
          <p:spPr>
            <a:xfrm>
              <a:off x="7269386" y="3749152"/>
              <a:ext cx="2207485" cy="708718"/>
            </a:xfrm>
            <a:prstGeom prst="rect">
              <a:avLst/>
            </a:prstGeom>
          </p:spPr>
          <p:txBody>
            <a:bodyPr vert="horz" lIns="91440" tIns="45720" rIns="91440" bIns="45720" rtlCol="0" anchor="t">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200" dirty="0">
                  <a:solidFill>
                    <a:schemeClr val="accent1">
                      <a:lumMod val="50000"/>
                    </a:schemeClr>
                  </a:solidFill>
                  <a:latin typeface="Futura Std Medium" pitchFamily="34" charset="0"/>
                  <a:cs typeface="Calibri"/>
                </a:rPr>
                <a:t>Presto</a:t>
              </a:r>
            </a:p>
            <a:p>
              <a:pPr marL="0" indent="0" algn="ctr">
                <a:lnSpc>
                  <a:spcPct val="80000"/>
                </a:lnSpc>
                <a:spcBef>
                  <a:spcPts val="0"/>
                </a:spcBef>
                <a:buFont typeface="Arial" panose="020B0604020202020204" pitchFamily="34" charset="0"/>
                <a:buNone/>
              </a:pPr>
              <a:r>
                <a:rPr lang="en-US" sz="1900" dirty="0">
                  <a:solidFill>
                    <a:schemeClr val="accent1">
                      <a:lumMod val="50000"/>
                    </a:schemeClr>
                  </a:solidFill>
                  <a:latin typeface="Futura Std Medium" pitchFamily="34" charset="0"/>
                  <a:cs typeface="Calibri"/>
                </a:rPr>
                <a:t>Fast like a Cheetah</a:t>
              </a:r>
            </a:p>
          </p:txBody>
        </p:sp>
      </p:grpSp>
      <p:sp>
        <p:nvSpPr>
          <p:cNvPr id="27" name="Content Placeholder 2">
            <a:extLst>
              <a:ext uri="{FF2B5EF4-FFF2-40B4-BE49-F238E27FC236}">
                <a16:creationId xmlns:a16="http://schemas.microsoft.com/office/drawing/2014/main" id="{DC3FEBAF-CEBC-47DC-A7F5-71F400C31A47}"/>
              </a:ext>
            </a:extLst>
          </p:cNvPr>
          <p:cNvSpPr txBox="1">
            <a:spLocks/>
          </p:cNvSpPr>
          <p:nvPr/>
        </p:nvSpPr>
        <p:spPr>
          <a:xfrm>
            <a:off x="610582" y="1605510"/>
            <a:ext cx="10515600" cy="661654"/>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3000" dirty="0">
                <a:solidFill>
                  <a:schemeClr val="accent1">
                    <a:lumMod val="50000"/>
                  </a:schemeClr>
                </a:solidFill>
                <a:latin typeface="Futura Std Medium" pitchFamily="34" charset="0"/>
                <a:cs typeface="Calibri"/>
              </a:rPr>
              <a:t>Tempo is how fast or slow the music is; it’s the speed. </a:t>
            </a:r>
          </a:p>
        </p:txBody>
      </p:sp>
      <p:sp>
        <p:nvSpPr>
          <p:cNvPr id="29" name="TextBox 28">
            <a:extLst>
              <a:ext uri="{FF2B5EF4-FFF2-40B4-BE49-F238E27FC236}">
                <a16:creationId xmlns:a16="http://schemas.microsoft.com/office/drawing/2014/main" id="{B7C26529-3AEE-4444-8BFA-865F10FD6B39}"/>
              </a:ext>
            </a:extLst>
          </p:cNvPr>
          <p:cNvSpPr txBox="1"/>
          <p:nvPr/>
        </p:nvSpPr>
        <p:spPr>
          <a:xfrm>
            <a:off x="610582" y="4346141"/>
            <a:ext cx="5333017" cy="553998"/>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000" b="1" i="1" dirty="0">
                <a:solidFill>
                  <a:schemeClr val="tx2">
                    <a:lumMod val="50000"/>
                  </a:schemeClr>
                </a:solidFill>
                <a:effectLst>
                  <a:outerShdw dist="38100" dir="2760000" algn="tl" rotWithShape="0">
                    <a:srgbClr val="C00000"/>
                  </a:outerShdw>
                </a:effectLst>
                <a:latin typeface="Futura Std Medium" pitchFamily="34" charset="0"/>
              </a:rPr>
              <a:t>Tempo Time!</a:t>
            </a:r>
            <a:endParaRPr lang="en-US" sz="3000" b="1" i="1" dirty="0">
              <a:solidFill>
                <a:schemeClr val="tx2">
                  <a:lumMod val="50000"/>
                </a:schemeClr>
              </a:solidFill>
              <a:effectLst>
                <a:outerShdw dist="38100" dir="2760000" algn="tl" rotWithShape="0">
                  <a:srgbClr val="C00000"/>
                </a:outerShdw>
              </a:effectLst>
              <a:latin typeface="Futura Std Medium" pitchFamily="34" charset="0"/>
              <a:cs typeface="Calibri"/>
            </a:endParaRPr>
          </a:p>
        </p:txBody>
      </p:sp>
    </p:spTree>
    <p:extLst>
      <p:ext uri="{BB962C8B-B14F-4D97-AF65-F5344CB8AC3E}">
        <p14:creationId xmlns:p14="http://schemas.microsoft.com/office/powerpoint/2010/main" val="1757657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3000"/>
                                        <p:tgtEl>
                                          <p:spTgt spid="24"/>
                                        </p:tgtEl>
                                      </p:cBhvr>
                                    </p:animEffect>
                                    <p:anim calcmode="lin" valueType="num">
                                      <p:cBhvr>
                                        <p:cTn id="8" dur="3000" fill="hold"/>
                                        <p:tgtEl>
                                          <p:spTgt spid="24"/>
                                        </p:tgtEl>
                                        <p:attrNameLst>
                                          <p:attrName>ppt_x</p:attrName>
                                        </p:attrNameLst>
                                      </p:cBhvr>
                                      <p:tavLst>
                                        <p:tav tm="0">
                                          <p:val>
                                            <p:strVal val="#ppt_x"/>
                                          </p:val>
                                        </p:tav>
                                        <p:tav tm="100000">
                                          <p:val>
                                            <p:strVal val="#ppt_x"/>
                                          </p:val>
                                        </p:tav>
                                      </p:tavLst>
                                    </p:anim>
                                    <p:anim calcmode="lin" valueType="num">
                                      <p:cBhvr>
                                        <p:cTn id="9" dur="3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5"/>
                                        </p:tgtEl>
                                        <p:attrNameLst>
                                          <p:attrName>style.visibility</p:attrName>
                                        </p:attrNameLst>
                                      </p:cBhvr>
                                      <p:to>
                                        <p:strVal val="visible"/>
                                      </p:to>
                                    </p:set>
                                    <p:animEffect transition="in" filter="fade">
                                      <p:cBhvr>
                                        <p:cTn id="14" dur="1000"/>
                                        <p:tgtEl>
                                          <p:spTgt spid="25"/>
                                        </p:tgtEl>
                                      </p:cBhvr>
                                    </p:animEffect>
                                    <p:anim calcmode="lin" valueType="num">
                                      <p:cBhvr>
                                        <p:cTn id="15" dur="1000" fill="hold"/>
                                        <p:tgtEl>
                                          <p:spTgt spid="25"/>
                                        </p:tgtEl>
                                        <p:attrNameLst>
                                          <p:attrName>ppt_x</p:attrName>
                                        </p:attrNameLst>
                                      </p:cBhvr>
                                      <p:tavLst>
                                        <p:tav tm="0">
                                          <p:val>
                                            <p:strVal val="#ppt_x"/>
                                          </p:val>
                                        </p:tav>
                                        <p:tav tm="100000">
                                          <p:val>
                                            <p:strVal val="#ppt_x"/>
                                          </p:val>
                                        </p:tav>
                                      </p:tavLst>
                                    </p:anim>
                                    <p:anim calcmode="lin" valueType="num">
                                      <p:cBhvr>
                                        <p:cTn id="16"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26"/>
                                        </p:tgtEl>
                                        <p:attrNameLst>
                                          <p:attrName>style.visibility</p:attrName>
                                        </p:attrNameLst>
                                      </p:cBhvr>
                                      <p:to>
                                        <p:strVal val="visible"/>
                                      </p:to>
                                    </p:set>
                                    <p:anim calcmode="lin" valueType="num">
                                      <p:cBhvr additive="base">
                                        <p:cTn id="21" dur="500" fill="hold"/>
                                        <p:tgtEl>
                                          <p:spTgt spid="26"/>
                                        </p:tgtEl>
                                        <p:attrNameLst>
                                          <p:attrName>ppt_x</p:attrName>
                                        </p:attrNameLst>
                                      </p:cBhvr>
                                      <p:tavLst>
                                        <p:tav tm="0">
                                          <p:val>
                                            <p:strVal val="#ppt_x"/>
                                          </p:val>
                                        </p:tav>
                                        <p:tav tm="100000">
                                          <p:val>
                                            <p:strVal val="#ppt_x"/>
                                          </p:val>
                                        </p:tav>
                                      </p:tavLst>
                                    </p:anim>
                                    <p:anim calcmode="lin" valueType="num">
                                      <p:cBhvr additive="base">
                                        <p:cTn id="2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iterate type="lt">
                                    <p:tmPct val="8000"/>
                                  </p:iterate>
                                  <p:childTnLst>
                                    <p:set>
                                      <p:cBhvr>
                                        <p:cTn id="26" dur="1" fill="hold">
                                          <p:stCondLst>
                                            <p:cond delay="0"/>
                                          </p:stCondLst>
                                        </p:cTn>
                                        <p:tgtEl>
                                          <p:spTgt spid="29"/>
                                        </p:tgtEl>
                                        <p:attrNameLst>
                                          <p:attrName>style.visibility</p:attrName>
                                        </p:attrNameLst>
                                      </p:cBhvr>
                                      <p:to>
                                        <p:strVal val="visible"/>
                                      </p:to>
                                    </p:set>
                                    <p:animEffect transition="in" filter="wipe(down)">
                                      <p:cBhvr>
                                        <p:cTn id="27" dur="580">
                                          <p:stCondLst>
                                            <p:cond delay="0"/>
                                          </p:stCondLst>
                                        </p:cTn>
                                        <p:tgtEl>
                                          <p:spTgt spid="29"/>
                                        </p:tgtEl>
                                      </p:cBhvr>
                                    </p:animEffect>
                                    <p:anim calcmode="lin" valueType="num">
                                      <p:cBhvr>
                                        <p:cTn id="28" dur="1822"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29"/>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29"/>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29"/>
                                        </p:tgtEl>
                                        <p:attrNameLst>
                                          <p:attrName>ppt_y</p:attrName>
                                        </p:attrNameLst>
                                      </p:cBhvr>
                                      <p:tavLst>
                                        <p:tav tm="0" fmla="#ppt_y-sin(pi*$)/81">
                                          <p:val>
                                            <p:fltVal val="0"/>
                                          </p:val>
                                        </p:tav>
                                        <p:tav tm="100000">
                                          <p:val>
                                            <p:fltVal val="1"/>
                                          </p:val>
                                        </p:tav>
                                      </p:tavLst>
                                    </p:anim>
                                    <p:animScale>
                                      <p:cBhvr>
                                        <p:cTn id="33" dur="26">
                                          <p:stCondLst>
                                            <p:cond delay="650"/>
                                          </p:stCondLst>
                                        </p:cTn>
                                        <p:tgtEl>
                                          <p:spTgt spid="29"/>
                                        </p:tgtEl>
                                      </p:cBhvr>
                                      <p:to x="100000" y="60000"/>
                                    </p:animScale>
                                    <p:animScale>
                                      <p:cBhvr>
                                        <p:cTn id="34" dur="166" decel="50000">
                                          <p:stCondLst>
                                            <p:cond delay="676"/>
                                          </p:stCondLst>
                                        </p:cTn>
                                        <p:tgtEl>
                                          <p:spTgt spid="29"/>
                                        </p:tgtEl>
                                      </p:cBhvr>
                                      <p:to x="100000" y="100000"/>
                                    </p:animScale>
                                    <p:animScale>
                                      <p:cBhvr>
                                        <p:cTn id="35" dur="26">
                                          <p:stCondLst>
                                            <p:cond delay="1312"/>
                                          </p:stCondLst>
                                        </p:cTn>
                                        <p:tgtEl>
                                          <p:spTgt spid="29"/>
                                        </p:tgtEl>
                                      </p:cBhvr>
                                      <p:to x="100000" y="80000"/>
                                    </p:animScale>
                                    <p:animScale>
                                      <p:cBhvr>
                                        <p:cTn id="36" dur="166" decel="50000">
                                          <p:stCondLst>
                                            <p:cond delay="1338"/>
                                          </p:stCondLst>
                                        </p:cTn>
                                        <p:tgtEl>
                                          <p:spTgt spid="29"/>
                                        </p:tgtEl>
                                      </p:cBhvr>
                                      <p:to x="100000" y="100000"/>
                                    </p:animScale>
                                    <p:animScale>
                                      <p:cBhvr>
                                        <p:cTn id="37" dur="26">
                                          <p:stCondLst>
                                            <p:cond delay="1642"/>
                                          </p:stCondLst>
                                        </p:cTn>
                                        <p:tgtEl>
                                          <p:spTgt spid="29"/>
                                        </p:tgtEl>
                                      </p:cBhvr>
                                      <p:to x="100000" y="90000"/>
                                    </p:animScale>
                                    <p:animScale>
                                      <p:cBhvr>
                                        <p:cTn id="38" dur="166" decel="50000">
                                          <p:stCondLst>
                                            <p:cond delay="1668"/>
                                          </p:stCondLst>
                                        </p:cTn>
                                        <p:tgtEl>
                                          <p:spTgt spid="29"/>
                                        </p:tgtEl>
                                      </p:cBhvr>
                                      <p:to x="100000" y="100000"/>
                                    </p:animScale>
                                    <p:animScale>
                                      <p:cBhvr>
                                        <p:cTn id="39" dur="26">
                                          <p:stCondLst>
                                            <p:cond delay="1808"/>
                                          </p:stCondLst>
                                        </p:cTn>
                                        <p:tgtEl>
                                          <p:spTgt spid="29"/>
                                        </p:tgtEl>
                                      </p:cBhvr>
                                      <p:to x="100000" y="95000"/>
                                    </p:animScale>
                                    <p:animScale>
                                      <p:cBhvr>
                                        <p:cTn id="40" dur="166" decel="50000">
                                          <p:stCondLst>
                                            <p:cond delay="1834"/>
                                          </p:stCondLst>
                                        </p:cTn>
                                        <p:tgtEl>
                                          <p:spTgt spid="29"/>
                                        </p:tgtEl>
                                      </p:cBhvr>
                                      <p:to x="100000" y="100000"/>
                                    </p:animScale>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4">
                                            <p:txEl>
                                              <p:pRg st="0" end="0"/>
                                            </p:txEl>
                                          </p:spTgt>
                                        </p:tgtEl>
                                        <p:attrNameLst>
                                          <p:attrName>style.visibility</p:attrName>
                                        </p:attrNameLst>
                                      </p:cBhvr>
                                      <p:to>
                                        <p:strVal val="visible"/>
                                      </p:to>
                                    </p:set>
                                    <p:anim calcmode="lin" valueType="num">
                                      <p:cBhvr>
                                        <p:cTn id="45"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46"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4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2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09600" y="146050"/>
            <a:ext cx="4887433" cy="1063625"/>
          </a:xfrm>
        </p:spPr>
        <p:txBody>
          <a:bodyPr>
            <a:normAutofit fontScale="90000"/>
          </a:bodyPr>
          <a:lstStyle/>
          <a:p>
            <a:r>
              <a:rPr lang="en-US" dirty="0">
                <a:solidFill>
                  <a:schemeClr val="bg1"/>
                </a:solidFill>
                <a:latin typeface="Futura Std Medium" pitchFamily="34" charset="0"/>
              </a:rPr>
              <a:t>Tempo Charades</a:t>
            </a:r>
          </a:p>
        </p:txBody>
      </p:sp>
      <p:sp>
        <p:nvSpPr>
          <p:cNvPr id="5" name="Content Placeholder 2">
            <a:extLst>
              <a:ext uri="{FF2B5EF4-FFF2-40B4-BE49-F238E27FC236}">
                <a16:creationId xmlns:a16="http://schemas.microsoft.com/office/drawing/2014/main" id="{DC3FEBAF-CEBC-47DC-A7F5-71F400C31A47}"/>
              </a:ext>
            </a:extLst>
          </p:cNvPr>
          <p:cNvSpPr>
            <a:spLocks noGrp="1"/>
          </p:cNvSpPr>
          <p:nvPr>
            <p:ph idx="1"/>
          </p:nvPr>
        </p:nvSpPr>
        <p:spPr>
          <a:xfrm>
            <a:off x="605610" y="1601868"/>
            <a:ext cx="10959514" cy="4883991"/>
          </a:xfrm>
        </p:spPr>
        <p:txBody>
          <a:bodyPr vert="horz" lIns="91440" tIns="45720" rIns="91440" bIns="45720" rtlCol="0" anchor="t">
            <a:normAutofit lnSpcReduction="10000"/>
          </a:bodyPr>
          <a:lstStyle/>
          <a:p>
            <a:pPr marL="457200" indent="-457200">
              <a:buAutoNum type="arabicParenR"/>
            </a:pPr>
            <a:r>
              <a:rPr lang="en-US" sz="2400" dirty="0">
                <a:solidFill>
                  <a:schemeClr val="accent1">
                    <a:lumMod val="50000"/>
                  </a:schemeClr>
                </a:solidFill>
                <a:latin typeface="Futura Std Medium" pitchFamily="34" charset="0"/>
                <a:cs typeface="Calibri"/>
              </a:rPr>
              <a:t>Divide the class into two teams, and have each team come up with three lists. </a:t>
            </a:r>
            <a:r>
              <a:rPr lang="en-US" sz="1800" dirty="0">
                <a:solidFill>
                  <a:schemeClr val="accent1">
                    <a:lumMod val="50000"/>
                  </a:schemeClr>
                </a:solidFill>
                <a:latin typeface="Futura Std Medium" pitchFamily="34" charset="0"/>
                <a:cs typeface="Calibri"/>
              </a:rPr>
              <a:t>(You could do animals or activities; animals are used in this example)</a:t>
            </a:r>
            <a:endParaRPr lang="en-US" sz="2000" dirty="0">
              <a:solidFill>
                <a:schemeClr val="accent1">
                  <a:lumMod val="50000"/>
                </a:schemeClr>
              </a:solidFill>
              <a:latin typeface="Futura Std Medium" pitchFamily="34" charset="0"/>
              <a:cs typeface="Calibri"/>
            </a:endParaRPr>
          </a:p>
          <a:p>
            <a:pPr marL="1489075" lvl="1" indent="0"/>
            <a:r>
              <a:rPr lang="en-US" sz="2000" dirty="0">
                <a:solidFill>
                  <a:srgbClr val="C00000"/>
                </a:solidFill>
                <a:latin typeface="Futura Std Medium" pitchFamily="34" charset="0"/>
                <a:cs typeface="Calibri"/>
              </a:rPr>
              <a:t>	Slow Animals</a:t>
            </a:r>
          </a:p>
          <a:p>
            <a:pPr marL="1489075" lvl="1" indent="0"/>
            <a:r>
              <a:rPr lang="en-US" sz="2000" dirty="0">
                <a:solidFill>
                  <a:srgbClr val="C00000"/>
                </a:solidFill>
                <a:latin typeface="Futura Std Medium" pitchFamily="34" charset="0"/>
                <a:cs typeface="Calibri"/>
              </a:rPr>
              <a:t>	Animals that are “medium” (neither slow nor fast)</a:t>
            </a:r>
          </a:p>
          <a:p>
            <a:pPr marL="1489075" lvl="1" indent="0"/>
            <a:r>
              <a:rPr lang="en-US" sz="2000" dirty="0">
                <a:solidFill>
                  <a:srgbClr val="C00000"/>
                </a:solidFill>
                <a:latin typeface="Futura Std Medium" pitchFamily="34" charset="0"/>
                <a:cs typeface="Calibri"/>
              </a:rPr>
              <a:t>	Really fast Animals </a:t>
            </a:r>
          </a:p>
          <a:p>
            <a:pPr marL="457200" lvl="1" indent="-457200">
              <a:spcBef>
                <a:spcPts val="800"/>
              </a:spcBef>
              <a:spcAft>
                <a:spcPts val="800"/>
              </a:spcAft>
              <a:buFont typeface="+mj-lt"/>
              <a:buAutoNum type="arabicParenR" startAt="2"/>
            </a:pPr>
            <a:r>
              <a:rPr lang="en-US" dirty="0">
                <a:solidFill>
                  <a:schemeClr val="accent1">
                    <a:lumMod val="50000"/>
                  </a:schemeClr>
                </a:solidFill>
                <a:latin typeface="Futura Std Medium" pitchFamily="34" charset="0"/>
                <a:cs typeface="Calibri"/>
              </a:rPr>
              <a:t>Collect their lists, and call one student to the front of the class.</a:t>
            </a:r>
          </a:p>
          <a:p>
            <a:pPr marL="457200" lvl="1" indent="-457200">
              <a:spcBef>
                <a:spcPts val="800"/>
              </a:spcBef>
              <a:spcAft>
                <a:spcPts val="800"/>
              </a:spcAft>
              <a:buFont typeface="+mj-lt"/>
              <a:buAutoNum type="arabicParenR" startAt="2"/>
            </a:pPr>
            <a:r>
              <a:rPr lang="en-US" dirty="0">
                <a:solidFill>
                  <a:schemeClr val="accent1">
                    <a:lumMod val="50000"/>
                  </a:schemeClr>
                </a:solidFill>
                <a:latin typeface="Futura Std Medium" pitchFamily="34" charset="0"/>
                <a:cs typeface="Calibri"/>
              </a:rPr>
              <a:t>Whisper to the student an animal from one of the lists that he/she must act out. </a:t>
            </a:r>
          </a:p>
          <a:p>
            <a:pPr marL="457200" lvl="1" indent="-457200">
              <a:spcBef>
                <a:spcPts val="800"/>
              </a:spcBef>
              <a:spcAft>
                <a:spcPts val="800"/>
              </a:spcAft>
              <a:buFont typeface="+mj-lt"/>
              <a:buAutoNum type="arabicParenR" startAt="2"/>
            </a:pPr>
            <a:r>
              <a:rPr lang="en-US" dirty="0">
                <a:solidFill>
                  <a:schemeClr val="accent1">
                    <a:lumMod val="50000"/>
                  </a:schemeClr>
                </a:solidFill>
                <a:latin typeface="Futura Std Medium" pitchFamily="34" charset="0"/>
                <a:cs typeface="Calibri"/>
              </a:rPr>
              <a:t>Set a timer for 45 seconds– 1 minute for the student to act. Only that student’s team may guess which animal he/she is trying to portray</a:t>
            </a:r>
          </a:p>
          <a:p>
            <a:pPr marL="457200" lvl="1" indent="-457200">
              <a:spcBef>
                <a:spcPts val="800"/>
              </a:spcBef>
              <a:spcAft>
                <a:spcPts val="800"/>
              </a:spcAft>
              <a:buFont typeface="+mj-lt"/>
              <a:buAutoNum type="arabicParenR" startAt="2"/>
            </a:pPr>
            <a:r>
              <a:rPr lang="en-US" dirty="0">
                <a:solidFill>
                  <a:schemeClr val="accent1">
                    <a:lumMod val="50000"/>
                  </a:schemeClr>
                </a:solidFill>
                <a:latin typeface="Futura Std Medium" pitchFamily="34" charset="0"/>
                <a:cs typeface="Calibri"/>
              </a:rPr>
              <a:t>When the timer ends, the opposing team may guess what animal if the actor’s team has been unsuccessful. </a:t>
            </a:r>
          </a:p>
          <a:p>
            <a:pPr marL="457200" lvl="1" indent="-457200">
              <a:spcBef>
                <a:spcPts val="800"/>
              </a:spcBef>
              <a:spcAft>
                <a:spcPts val="800"/>
              </a:spcAft>
              <a:buFont typeface="+mj-lt"/>
              <a:buAutoNum type="arabicParenR" startAt="2"/>
            </a:pPr>
            <a:r>
              <a:rPr lang="en-US" dirty="0">
                <a:solidFill>
                  <a:schemeClr val="accent1">
                    <a:lumMod val="50000"/>
                  </a:schemeClr>
                </a:solidFill>
                <a:latin typeface="Futura Std Medium" pitchFamily="34" charset="0"/>
                <a:cs typeface="Calibri"/>
              </a:rPr>
              <a:t>The point goes to whichever team correctly guessed the animal. </a:t>
            </a:r>
          </a:p>
        </p:txBody>
      </p:sp>
    </p:spTree>
    <p:extLst>
      <p:ext uri="{BB962C8B-B14F-4D97-AF65-F5344CB8AC3E}">
        <p14:creationId xmlns:p14="http://schemas.microsoft.com/office/powerpoint/2010/main" val="6793123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1355</TotalTime>
  <Words>995</Words>
  <Application>Microsoft Office PowerPoint</Application>
  <PresentationFormat>Widescreen</PresentationFormat>
  <Paragraphs>117</Paragraphs>
  <Slides>10</Slides>
  <Notes>0</Notes>
  <HiddenSlides>0</HiddenSlides>
  <MMClips>2</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Futura Std Medium</vt:lpstr>
      <vt:lpstr>MV Boli</vt:lpstr>
      <vt:lpstr>office theme</vt:lpstr>
      <vt:lpstr>PowerPoint Presentation</vt:lpstr>
      <vt:lpstr>The Elements</vt:lpstr>
      <vt:lpstr>Timbre</vt:lpstr>
      <vt:lpstr>Timbre Games</vt:lpstr>
      <vt:lpstr>Melody &amp; Harmony</vt:lpstr>
      <vt:lpstr>Rhythm</vt:lpstr>
      <vt:lpstr>Rhythm Game</vt:lpstr>
      <vt:lpstr>Tempo</vt:lpstr>
      <vt:lpstr>Tempo Charades</vt:lpstr>
      <vt:lpstr>Dynamics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Kyleene Johnson</dc:creator>
  <cp:lastModifiedBy>Annie Farnbach</cp:lastModifiedBy>
  <cp:revision>1409</cp:revision>
  <dcterms:created xsi:type="dcterms:W3CDTF">2013-07-15T20:26:40Z</dcterms:created>
  <dcterms:modified xsi:type="dcterms:W3CDTF">2023-01-20T20:22:28Z</dcterms:modified>
</cp:coreProperties>
</file>